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9" r:id="rId3"/>
    <p:sldId id="295" r:id="rId4"/>
    <p:sldId id="294" r:id="rId5"/>
    <p:sldId id="286" r:id="rId6"/>
    <p:sldId id="296" r:id="rId7"/>
    <p:sldId id="280" r:id="rId8"/>
    <p:sldId id="283" r:id="rId9"/>
    <p:sldId id="285" r:id="rId10"/>
    <p:sldId id="264" r:id="rId11"/>
    <p:sldId id="266" r:id="rId12"/>
    <p:sldId id="292" r:id="rId13"/>
    <p:sldId id="277" r:id="rId14"/>
    <p:sldId id="274" r:id="rId15"/>
    <p:sldId id="291" r:id="rId16"/>
    <p:sldId id="297" r:id="rId17"/>
    <p:sldId id="271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F00"/>
    <a:srgbClr val="336699"/>
    <a:srgbClr val="BEE2E2"/>
    <a:srgbClr val="007673"/>
    <a:srgbClr val="00D1CC"/>
    <a:srgbClr val="0099CC"/>
    <a:srgbClr val="FF5050"/>
    <a:srgbClr val="FF9933"/>
    <a:srgbClr val="66FF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472" autoAdjust="0"/>
  </p:normalViewPr>
  <p:slideViewPr>
    <p:cSldViewPr>
      <p:cViewPr varScale="1">
        <p:scale>
          <a:sx n="79" d="100"/>
          <a:sy n="79" d="100"/>
        </p:scale>
        <p:origin x="739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4EBD8-2566-4AB3-A8EB-67D0F7904B1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ABB90B6-FC25-487C-98B8-4C4C8831A42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ПГЗРО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Глубинное захоронение в сооружениях на глубине более 100 м от поверхности </a:t>
          </a:r>
          <a:endParaRPr lang="ru-RU" sz="1200" dirty="0">
            <a:latin typeface="Georgia" panose="02040502050405020303" pitchFamily="18" charset="0"/>
          </a:endParaRPr>
        </a:p>
      </dgm:t>
    </dgm:pt>
    <dgm:pt modelId="{4E238AE5-AD48-4C5D-BFF9-B7E47550F67E}" type="parTrans" cxnId="{0152E622-4337-4292-8B2C-195B8AB50190}">
      <dgm:prSet/>
      <dgm:spPr/>
      <dgm:t>
        <a:bodyPr/>
        <a:lstStyle/>
        <a:p>
          <a:endParaRPr lang="ru-RU"/>
        </a:p>
      </dgm:t>
    </dgm:pt>
    <dgm:pt modelId="{BED47C6F-FCB1-43BF-9430-9213AB4DCA74}" type="sibTrans" cxnId="{0152E622-4337-4292-8B2C-195B8AB50190}">
      <dgm:prSet/>
      <dgm:spPr/>
      <dgm:t>
        <a:bodyPr/>
        <a:lstStyle/>
        <a:p>
          <a:endParaRPr lang="ru-RU"/>
        </a:p>
      </dgm:t>
    </dgm:pt>
    <dgm:pt modelId="{00BEBCCF-DC9E-4DA9-95A9-2D30B483B8F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ППЗРО</a:t>
          </a:r>
          <a:endParaRPr lang="ru-RU" sz="1200" b="1" dirty="0" smtClean="0">
            <a:latin typeface="Georgia" panose="02040502050405020303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Приповерхностное захоронение в сооружениях, размещаемых выше поверхности земли, на одном уровне с поверхностью (4 </a:t>
          </a:r>
          <a:r>
            <a:rPr lang="ru-RU" sz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кл</a:t>
          </a:r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.) и ниже на глубине до 100 метров от поверхности (3 </a:t>
          </a:r>
          <a:r>
            <a:rPr lang="ru-RU" sz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кл</a:t>
          </a:r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.)</a:t>
          </a:r>
          <a:endParaRPr lang="ru-RU" sz="1200" dirty="0">
            <a:latin typeface="Georgia" panose="02040502050405020303" pitchFamily="18" charset="0"/>
          </a:endParaRPr>
        </a:p>
      </dgm:t>
    </dgm:pt>
    <dgm:pt modelId="{937AD78D-B6B3-44B0-9245-5A7C22E5EC5F}" type="parTrans" cxnId="{F8955329-1C32-4DAD-BE68-E1D7A87B5CA5}">
      <dgm:prSet/>
      <dgm:spPr/>
      <dgm:t>
        <a:bodyPr/>
        <a:lstStyle/>
        <a:p>
          <a:endParaRPr lang="ru-RU"/>
        </a:p>
      </dgm:t>
    </dgm:pt>
    <dgm:pt modelId="{C7B2E81C-4682-4C69-A0D4-A7CBD93BBE40}" type="sibTrans" cxnId="{F8955329-1C32-4DAD-BE68-E1D7A87B5CA5}">
      <dgm:prSet/>
      <dgm:spPr/>
      <dgm:t>
        <a:bodyPr/>
        <a:lstStyle/>
        <a:p>
          <a:endParaRPr lang="ru-RU"/>
        </a:p>
      </dgm:t>
    </dgm:pt>
    <dgm:pt modelId="{203D64A5-6344-4A27-BB8E-36E68B6813E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ПГЗ ЖРО</a:t>
          </a:r>
        </a:p>
        <a:p>
          <a:r>
            <a: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Глубинное захоронение в глубокозалегающих пластах-коллекторах на глубине нескольких сотен метров в пределах границ горного отвода </a:t>
          </a:r>
          <a:endParaRPr lang="ru-RU" sz="1200" dirty="0">
            <a:latin typeface="Georgia" panose="02040502050405020303" pitchFamily="18" charset="0"/>
          </a:endParaRPr>
        </a:p>
      </dgm:t>
    </dgm:pt>
    <dgm:pt modelId="{B0D4366F-73EB-4349-8192-61302785BD5D}" type="parTrans" cxnId="{4D9687AC-5243-489C-98B4-94D1F991F5FF}">
      <dgm:prSet/>
      <dgm:spPr/>
      <dgm:t>
        <a:bodyPr/>
        <a:lstStyle/>
        <a:p>
          <a:endParaRPr lang="ru-RU"/>
        </a:p>
      </dgm:t>
    </dgm:pt>
    <dgm:pt modelId="{AF76A3A0-2E6C-4EDC-8D84-E108E23CF972}" type="sibTrans" cxnId="{4D9687AC-5243-489C-98B4-94D1F991F5FF}">
      <dgm:prSet/>
      <dgm:spPr/>
      <dgm:t>
        <a:bodyPr/>
        <a:lstStyle/>
        <a:p>
          <a:endParaRPr lang="ru-RU"/>
        </a:p>
      </dgm:t>
    </dgm:pt>
    <dgm:pt modelId="{BB70E965-D858-4A10-941A-FF08776C93EF}" type="pres">
      <dgm:prSet presAssocID="{8B04EBD8-2566-4AB3-A8EB-67D0F7904B1C}" presName="Name0" presStyleCnt="0">
        <dgm:presLayoutVars>
          <dgm:dir/>
          <dgm:resizeHandles val="exact"/>
        </dgm:presLayoutVars>
      </dgm:prSet>
      <dgm:spPr/>
    </dgm:pt>
    <dgm:pt modelId="{E39D05BA-9F34-453F-BF0E-AED69F516F22}" type="pres">
      <dgm:prSet presAssocID="{8B04EBD8-2566-4AB3-A8EB-67D0F7904B1C}" presName="bkgdShp" presStyleLbl="alignAccFollowNode1" presStyleIdx="0" presStyleCnt="1" custScaleX="100000" custScaleY="53941" custLinFactNeighborX="1664" custLinFactNeighborY="592"/>
      <dgm:spPr/>
      <dgm:t>
        <a:bodyPr/>
        <a:lstStyle/>
        <a:p>
          <a:endParaRPr lang="ru-RU"/>
        </a:p>
      </dgm:t>
    </dgm:pt>
    <dgm:pt modelId="{F16ED8B9-0100-4504-991A-2DD98C7DF672}" type="pres">
      <dgm:prSet presAssocID="{8B04EBD8-2566-4AB3-A8EB-67D0F7904B1C}" presName="linComp" presStyleCnt="0"/>
      <dgm:spPr/>
    </dgm:pt>
    <dgm:pt modelId="{9655015A-6D34-47E2-B58E-015BDD53B73A}" type="pres">
      <dgm:prSet presAssocID="{2ABB90B6-FC25-487C-98B8-4C4C8831A422}" presName="compNode" presStyleCnt="0"/>
      <dgm:spPr/>
    </dgm:pt>
    <dgm:pt modelId="{9BD5C69F-7C52-4B16-B503-9F5586079850}" type="pres">
      <dgm:prSet presAssocID="{2ABB90B6-FC25-487C-98B8-4C4C8831A422}" presName="node" presStyleLbl="node1" presStyleIdx="0" presStyleCnt="3" custScaleY="68360" custLinFactNeighborX="3" custLinFactNeighborY="-38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1E273-E5A2-4FC6-B794-0EA663635CA0}" type="pres">
      <dgm:prSet presAssocID="{2ABB90B6-FC25-487C-98B8-4C4C8831A422}" presName="invisiNode" presStyleLbl="node1" presStyleIdx="0" presStyleCnt="3"/>
      <dgm:spPr/>
    </dgm:pt>
    <dgm:pt modelId="{4DC9EDF2-4289-4625-ADC0-C95404A7B121}" type="pres">
      <dgm:prSet presAssocID="{2ABB90B6-FC25-487C-98B8-4C4C8831A422}" presName="imagNode" presStyleLbl="fgImgPlace1" presStyleIdx="0" presStyleCnt="3" custScaleY="51115" custLinFactNeighborX="885" custLinFactNeighborY="-11239"/>
      <dgm:spPr/>
    </dgm:pt>
    <dgm:pt modelId="{4CA58189-0E85-497E-84FC-85F01BDC4947}" type="pres">
      <dgm:prSet presAssocID="{BED47C6F-FCB1-43BF-9430-9213AB4DCA7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2B6F7A-3FF1-4E6F-8FB2-F8B54E7141A8}" type="pres">
      <dgm:prSet presAssocID="{00BEBCCF-DC9E-4DA9-95A9-2D30B483B8F4}" presName="compNode" presStyleCnt="0"/>
      <dgm:spPr/>
    </dgm:pt>
    <dgm:pt modelId="{55373C89-0AC3-45CB-866D-D7BAF2A92133}" type="pres">
      <dgm:prSet presAssocID="{00BEBCCF-DC9E-4DA9-95A9-2D30B483B8F4}" presName="node" presStyleLbl="node1" presStyleIdx="1" presStyleCnt="3" custScaleY="68360" custLinFactNeighborX="879" custLinFactNeighborY="-38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E744C-E2E5-418E-902F-FD758B0833A1}" type="pres">
      <dgm:prSet presAssocID="{00BEBCCF-DC9E-4DA9-95A9-2D30B483B8F4}" presName="invisiNode" presStyleLbl="node1" presStyleIdx="1" presStyleCnt="3"/>
      <dgm:spPr/>
    </dgm:pt>
    <dgm:pt modelId="{EABD8239-3911-426F-9F2E-69768B707901}" type="pres">
      <dgm:prSet presAssocID="{00BEBCCF-DC9E-4DA9-95A9-2D30B483B8F4}" presName="imagNode" presStyleLbl="fgImgPlace1" presStyleIdx="1" presStyleCnt="3" custScaleY="51115" custLinFactNeighborX="264" custLinFactNeighborY="-10123"/>
      <dgm:spPr/>
    </dgm:pt>
    <dgm:pt modelId="{9A447044-AE25-4437-A813-B469175A6678}" type="pres">
      <dgm:prSet presAssocID="{C7B2E81C-4682-4C69-A0D4-A7CBD93BBE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9F4BADE-BFE1-4332-9973-0DF54450AD9D}" type="pres">
      <dgm:prSet presAssocID="{203D64A5-6344-4A27-BB8E-36E68B6813EA}" presName="compNode" presStyleCnt="0"/>
      <dgm:spPr/>
    </dgm:pt>
    <dgm:pt modelId="{BC58E3F1-18F4-4138-8F3B-3CC78F1216BF}" type="pres">
      <dgm:prSet presAssocID="{203D64A5-6344-4A27-BB8E-36E68B6813EA}" presName="node" presStyleLbl="node1" presStyleIdx="2" presStyleCnt="3" custScaleY="68360" custLinFactNeighborX="-2345" custLinFactNeighborY="-38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6C9E0-20EB-424F-80D3-10FD5AAA960C}" type="pres">
      <dgm:prSet presAssocID="{203D64A5-6344-4A27-BB8E-36E68B6813EA}" presName="invisiNode" presStyleLbl="node1" presStyleIdx="2" presStyleCnt="3"/>
      <dgm:spPr/>
    </dgm:pt>
    <dgm:pt modelId="{80CF912A-4CDF-4971-A7D4-A5B26FFDA65F}" type="pres">
      <dgm:prSet presAssocID="{203D64A5-6344-4A27-BB8E-36E68B6813EA}" presName="imagNode" presStyleLbl="fgImgPlace1" presStyleIdx="2" presStyleCnt="3" custScaleY="51115" custLinFactNeighborX="-2345" custLinFactNeighborY="-9669"/>
      <dgm:spPr/>
    </dgm:pt>
  </dgm:ptLst>
  <dgm:cxnLst>
    <dgm:cxn modelId="{B4566F75-7E4A-488A-AFF0-A3476C116D1E}" type="presOf" srcId="{2ABB90B6-FC25-487C-98B8-4C4C8831A422}" destId="{9BD5C69F-7C52-4B16-B503-9F5586079850}" srcOrd="0" destOrd="0" presId="urn:microsoft.com/office/officeart/2005/8/layout/pList2"/>
    <dgm:cxn modelId="{2B3784B1-C635-45FC-8E17-364E83B00FFE}" type="presOf" srcId="{00BEBCCF-DC9E-4DA9-95A9-2D30B483B8F4}" destId="{55373C89-0AC3-45CB-866D-D7BAF2A92133}" srcOrd="0" destOrd="0" presId="urn:microsoft.com/office/officeart/2005/8/layout/pList2"/>
    <dgm:cxn modelId="{49795E53-4AA7-46F8-A755-5F7B26E88076}" type="presOf" srcId="{BED47C6F-FCB1-43BF-9430-9213AB4DCA74}" destId="{4CA58189-0E85-497E-84FC-85F01BDC4947}" srcOrd="0" destOrd="0" presId="urn:microsoft.com/office/officeart/2005/8/layout/pList2"/>
    <dgm:cxn modelId="{E61FC5BD-7275-4F10-9424-E4922199E3D3}" type="presOf" srcId="{C7B2E81C-4682-4C69-A0D4-A7CBD93BBE40}" destId="{9A447044-AE25-4437-A813-B469175A6678}" srcOrd="0" destOrd="0" presId="urn:microsoft.com/office/officeart/2005/8/layout/pList2"/>
    <dgm:cxn modelId="{4D9687AC-5243-489C-98B4-94D1F991F5FF}" srcId="{8B04EBD8-2566-4AB3-A8EB-67D0F7904B1C}" destId="{203D64A5-6344-4A27-BB8E-36E68B6813EA}" srcOrd="2" destOrd="0" parTransId="{B0D4366F-73EB-4349-8192-61302785BD5D}" sibTransId="{AF76A3A0-2E6C-4EDC-8D84-E108E23CF972}"/>
    <dgm:cxn modelId="{20C30365-6327-49AC-BF07-EF42FC616824}" type="presOf" srcId="{203D64A5-6344-4A27-BB8E-36E68B6813EA}" destId="{BC58E3F1-18F4-4138-8F3B-3CC78F1216BF}" srcOrd="0" destOrd="0" presId="urn:microsoft.com/office/officeart/2005/8/layout/pList2"/>
    <dgm:cxn modelId="{0152E622-4337-4292-8B2C-195B8AB50190}" srcId="{8B04EBD8-2566-4AB3-A8EB-67D0F7904B1C}" destId="{2ABB90B6-FC25-487C-98B8-4C4C8831A422}" srcOrd="0" destOrd="0" parTransId="{4E238AE5-AD48-4C5D-BFF9-B7E47550F67E}" sibTransId="{BED47C6F-FCB1-43BF-9430-9213AB4DCA74}"/>
    <dgm:cxn modelId="{B5CA9E29-16DA-4789-83EC-D5B766E99F41}" type="presOf" srcId="{8B04EBD8-2566-4AB3-A8EB-67D0F7904B1C}" destId="{BB70E965-D858-4A10-941A-FF08776C93EF}" srcOrd="0" destOrd="0" presId="urn:microsoft.com/office/officeart/2005/8/layout/pList2"/>
    <dgm:cxn modelId="{F8955329-1C32-4DAD-BE68-E1D7A87B5CA5}" srcId="{8B04EBD8-2566-4AB3-A8EB-67D0F7904B1C}" destId="{00BEBCCF-DC9E-4DA9-95A9-2D30B483B8F4}" srcOrd="1" destOrd="0" parTransId="{937AD78D-B6B3-44B0-9245-5A7C22E5EC5F}" sibTransId="{C7B2E81C-4682-4C69-A0D4-A7CBD93BBE40}"/>
    <dgm:cxn modelId="{27A34B60-74EA-442A-80D7-ADAE568BF062}" type="presParOf" srcId="{BB70E965-D858-4A10-941A-FF08776C93EF}" destId="{E39D05BA-9F34-453F-BF0E-AED69F516F22}" srcOrd="0" destOrd="0" presId="urn:microsoft.com/office/officeart/2005/8/layout/pList2"/>
    <dgm:cxn modelId="{FE5C8BC3-D12A-4066-B91F-82FBC2A2826E}" type="presParOf" srcId="{BB70E965-D858-4A10-941A-FF08776C93EF}" destId="{F16ED8B9-0100-4504-991A-2DD98C7DF672}" srcOrd="1" destOrd="0" presId="urn:microsoft.com/office/officeart/2005/8/layout/pList2"/>
    <dgm:cxn modelId="{51474755-52C6-4F5A-B11F-7225125591C6}" type="presParOf" srcId="{F16ED8B9-0100-4504-991A-2DD98C7DF672}" destId="{9655015A-6D34-47E2-B58E-015BDD53B73A}" srcOrd="0" destOrd="0" presId="urn:microsoft.com/office/officeart/2005/8/layout/pList2"/>
    <dgm:cxn modelId="{24EF92F4-3E95-4E24-83A7-213DC2370EA0}" type="presParOf" srcId="{9655015A-6D34-47E2-B58E-015BDD53B73A}" destId="{9BD5C69F-7C52-4B16-B503-9F5586079850}" srcOrd="0" destOrd="0" presId="urn:microsoft.com/office/officeart/2005/8/layout/pList2"/>
    <dgm:cxn modelId="{2D7EBEA4-83E6-45FF-871A-092D55E2FCB7}" type="presParOf" srcId="{9655015A-6D34-47E2-B58E-015BDD53B73A}" destId="{C5B1E273-E5A2-4FC6-B794-0EA663635CA0}" srcOrd="1" destOrd="0" presId="urn:microsoft.com/office/officeart/2005/8/layout/pList2"/>
    <dgm:cxn modelId="{46C91428-8D12-4593-8780-0FE8FD89B6D3}" type="presParOf" srcId="{9655015A-6D34-47E2-B58E-015BDD53B73A}" destId="{4DC9EDF2-4289-4625-ADC0-C95404A7B121}" srcOrd="2" destOrd="0" presId="urn:microsoft.com/office/officeart/2005/8/layout/pList2"/>
    <dgm:cxn modelId="{B014A9E9-2AD3-451F-B83E-E1D210792A6B}" type="presParOf" srcId="{F16ED8B9-0100-4504-991A-2DD98C7DF672}" destId="{4CA58189-0E85-497E-84FC-85F01BDC4947}" srcOrd="1" destOrd="0" presId="urn:microsoft.com/office/officeart/2005/8/layout/pList2"/>
    <dgm:cxn modelId="{4BBDC51F-9D53-45E1-9BAC-992A1E1FBADB}" type="presParOf" srcId="{F16ED8B9-0100-4504-991A-2DD98C7DF672}" destId="{0A2B6F7A-3FF1-4E6F-8FB2-F8B54E7141A8}" srcOrd="2" destOrd="0" presId="urn:microsoft.com/office/officeart/2005/8/layout/pList2"/>
    <dgm:cxn modelId="{4028815B-4544-4525-9E5C-7C5A8CF672AB}" type="presParOf" srcId="{0A2B6F7A-3FF1-4E6F-8FB2-F8B54E7141A8}" destId="{55373C89-0AC3-45CB-866D-D7BAF2A92133}" srcOrd="0" destOrd="0" presId="urn:microsoft.com/office/officeart/2005/8/layout/pList2"/>
    <dgm:cxn modelId="{4F3E31E0-366F-45C8-9128-A4C91C6CE2FE}" type="presParOf" srcId="{0A2B6F7A-3FF1-4E6F-8FB2-F8B54E7141A8}" destId="{00FE744C-E2E5-418E-902F-FD758B0833A1}" srcOrd="1" destOrd="0" presId="urn:microsoft.com/office/officeart/2005/8/layout/pList2"/>
    <dgm:cxn modelId="{9E97555D-0FD2-4045-829E-A312C727154F}" type="presParOf" srcId="{0A2B6F7A-3FF1-4E6F-8FB2-F8B54E7141A8}" destId="{EABD8239-3911-426F-9F2E-69768B707901}" srcOrd="2" destOrd="0" presId="urn:microsoft.com/office/officeart/2005/8/layout/pList2"/>
    <dgm:cxn modelId="{9B7CD02B-D151-4D5B-8F9D-78388FBC1570}" type="presParOf" srcId="{F16ED8B9-0100-4504-991A-2DD98C7DF672}" destId="{9A447044-AE25-4437-A813-B469175A6678}" srcOrd="3" destOrd="0" presId="urn:microsoft.com/office/officeart/2005/8/layout/pList2"/>
    <dgm:cxn modelId="{0433C059-6ABC-4D6C-9B3C-450EA4F86583}" type="presParOf" srcId="{F16ED8B9-0100-4504-991A-2DD98C7DF672}" destId="{89F4BADE-BFE1-4332-9973-0DF54450AD9D}" srcOrd="4" destOrd="0" presId="urn:microsoft.com/office/officeart/2005/8/layout/pList2"/>
    <dgm:cxn modelId="{B6DA4AD9-94D7-4463-98C6-5ABD247EC7B0}" type="presParOf" srcId="{89F4BADE-BFE1-4332-9973-0DF54450AD9D}" destId="{BC58E3F1-18F4-4138-8F3B-3CC78F1216BF}" srcOrd="0" destOrd="0" presId="urn:microsoft.com/office/officeart/2005/8/layout/pList2"/>
    <dgm:cxn modelId="{A9C419E9-C63C-4023-AD75-B848A0B55CC4}" type="presParOf" srcId="{89F4BADE-BFE1-4332-9973-0DF54450AD9D}" destId="{F3F6C9E0-20EB-424F-80D3-10FD5AAA960C}" srcOrd="1" destOrd="0" presId="urn:microsoft.com/office/officeart/2005/8/layout/pList2"/>
    <dgm:cxn modelId="{D6AFFFE0-49E6-46A0-B338-44A8AD6CFAAF}" type="presParOf" srcId="{89F4BADE-BFE1-4332-9973-0DF54450AD9D}" destId="{80CF912A-4CDF-4971-A7D4-A5B26FFDA65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B3D4A-FA6C-41D2-B053-437DEDD28B9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F2BAB55-678B-4DDF-A6D7-06F088B9D322}">
      <dgm:prSet phldrT="[Текст]" custT="1"/>
      <dgm:spPr/>
      <dgm:t>
        <a:bodyPr/>
        <a:lstStyle/>
        <a:p>
          <a:r>
            <a:rPr lang="en-US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низкая гидравлическая </a:t>
          </a:r>
          <a:r>
            <a:rPr lang="ru-RU" sz="13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проницаемость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9B0AE4E-0AB2-4251-A91B-32EFC1A62839}" type="parTrans" cxnId="{6AA6AA1C-DCC5-44B6-869B-2543A3BCFF3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E35FEE5-1E24-4306-8E1D-6F5EC5633370}" type="sibTrans" cxnId="{6AA6AA1C-DCC5-44B6-869B-2543A3BCFF3D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03B3F0D-6E2F-416D-9745-9B16496C8246}">
      <dgm:prSet phldrT="[Текст]" custT="1"/>
      <dgm:spPr/>
      <dgm:t>
        <a:bodyPr/>
        <a:lstStyle/>
        <a:p>
          <a:r>
            <a:rPr lang="ru-RU" sz="13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способность к самоуплотнению благодаря давлению набухания</a:t>
          </a:r>
          <a:endParaRPr lang="ru-RU" sz="13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F90FA45-00C9-494C-84EC-326F9DD0C327}" type="parTrans" cxnId="{1F0EF68E-F2F8-44F4-A6BC-1D67F8C05B40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8DBFD4-573E-4C4C-ADB7-974070C74793}" type="sibTrans" cxnId="{1F0EF68E-F2F8-44F4-A6BC-1D67F8C05B40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B08D8E1-FD7C-49D6-BF67-F96D8F4D3589}">
      <dgm:prSet phldrT="[Текст]" custT="1"/>
      <dgm:spPr/>
      <dgm:t>
        <a:bodyPr/>
        <a:lstStyle/>
        <a:p>
          <a:r>
            <a:rPr lang="ru-RU" sz="13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долгосрочная минералогическая устойчивость </a:t>
          </a:r>
          <a:endParaRPr lang="ru-RU" sz="13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E372580-4739-4CFB-9B65-227E7137BCA2}" type="parTrans" cxnId="{7990EDEB-FE46-483D-8C88-A7ACDA9B0807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E2654C3-98D6-4E9D-B56D-9FE66464DF0F}" type="sibTrans" cxnId="{7990EDEB-FE46-483D-8C88-A7ACDA9B0807}">
      <dgm:prSet/>
      <dgm:spPr/>
      <dgm:t>
        <a:bodyPr/>
        <a:lstStyle/>
        <a:p>
          <a:endParaRPr lang="ru-RU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82BF0A1-8B65-4394-884A-1987AB767919}" type="pres">
      <dgm:prSet presAssocID="{516B3D4A-FA6C-41D2-B053-437DEDD28B91}" presName="composite" presStyleCnt="0">
        <dgm:presLayoutVars>
          <dgm:chMax val="5"/>
          <dgm:dir/>
          <dgm:resizeHandles val="exact"/>
        </dgm:presLayoutVars>
      </dgm:prSet>
      <dgm:spPr/>
    </dgm:pt>
    <dgm:pt modelId="{71418D15-D039-459E-B7B9-3DFB9BA2ABF0}" type="pres">
      <dgm:prSet presAssocID="{AF2BAB55-678B-4DDF-A6D7-06F088B9D322}" presName="circle1" presStyleLbl="lnNode1" presStyleIdx="0" presStyleCnt="3" custScaleX="100001" custLinFactX="-100000" custLinFactNeighborX="-129487" custLinFactNeighborY="7467"/>
      <dgm:spPr>
        <a:solidFill>
          <a:schemeClr val="accent6">
            <a:lumMod val="60000"/>
            <a:lumOff val="40000"/>
          </a:schemeClr>
        </a:solidFill>
      </dgm:spPr>
    </dgm:pt>
    <dgm:pt modelId="{E95D7F77-229F-409F-9195-2A0FC88CE5C0}" type="pres">
      <dgm:prSet presAssocID="{AF2BAB55-678B-4DDF-A6D7-06F088B9D322}" presName="text1" presStyleLbl="revTx" presStyleIdx="0" presStyleCnt="3" custScaleX="569569" custScaleY="90909" custLinFactX="48284" custLinFactNeighborX="100000" custLinFactNeighborY="4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4E57D-3B3C-467E-A4ED-0232DDC80612}" type="pres">
      <dgm:prSet presAssocID="{AF2BAB55-678B-4DDF-A6D7-06F088B9D322}" presName="line1" presStyleLbl="callout" presStyleIdx="0" presStyleCnt="6" custScaleX="100001" custLinFactX="-167179" custLinFactNeighborX="-200000" custLinFactNeighborY="72114"/>
      <dgm:spPr/>
    </dgm:pt>
    <dgm:pt modelId="{6FB0B453-55B5-4A08-8B88-918CF394DC1A}" type="pres">
      <dgm:prSet presAssocID="{AF2BAB55-678B-4DDF-A6D7-06F088B9D322}" presName="d1" presStyleLbl="callout" presStyleIdx="1" presStyleCnt="6" custScaleX="100001" custLinFactNeighborX="-84811" custLinFactNeighborY="2173"/>
      <dgm:spPr/>
    </dgm:pt>
    <dgm:pt modelId="{CC03FD61-CCA3-4679-9D54-9531ADEA5D24}" type="pres">
      <dgm:prSet presAssocID="{E03B3F0D-6E2F-416D-9745-9B16496C8246}" presName="circle2" presStyleLbl="lnNode1" presStyleIdx="1" presStyleCnt="3" custScaleX="100001" custLinFactNeighborX="-76496" custLinFactNeighborY="2489"/>
      <dgm:spPr>
        <a:solidFill>
          <a:schemeClr val="accent6">
            <a:lumMod val="40000"/>
            <a:lumOff val="60000"/>
          </a:schemeClr>
        </a:solidFill>
      </dgm:spPr>
    </dgm:pt>
    <dgm:pt modelId="{019EC46C-AB90-4F65-9097-EDD3A7CE66FC}" type="pres">
      <dgm:prSet presAssocID="{E03B3F0D-6E2F-416D-9745-9B16496C8246}" presName="text2" presStyleLbl="revTx" presStyleIdx="1" presStyleCnt="3" custScaleX="623652" custScaleY="90909" custLinFactX="91308" custLinFactNeighborX="100000" custLinFactNeighborY="5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A95124-9DD2-42FC-9761-4F3AA6711FF7}" type="pres">
      <dgm:prSet presAssocID="{E03B3F0D-6E2F-416D-9745-9B16496C8246}" presName="line2" presStyleLbl="callout" presStyleIdx="2" presStyleCnt="6" custScaleX="100001" custLinFactX="-167179" custLinFactNeighborX="-200000" custLinFactNeighborY="72114"/>
      <dgm:spPr/>
    </dgm:pt>
    <dgm:pt modelId="{A53E9F2F-4874-4F3B-BA1C-8E29B95D8ADB}" type="pres">
      <dgm:prSet presAssocID="{E03B3F0D-6E2F-416D-9745-9B16496C8246}" presName="d2" presStyleLbl="callout" presStyleIdx="3" presStyleCnt="6" custScaleX="100001" custLinFactX="-15369" custLinFactNeighborX="-100000" custLinFactNeighborY="2788"/>
      <dgm:spPr/>
    </dgm:pt>
    <dgm:pt modelId="{D6AAAA8F-12A1-4227-A5F5-36046BA2BCB9}" type="pres">
      <dgm:prSet presAssocID="{EB08D8E1-FD7C-49D6-BF67-F96D8F4D3589}" presName="circle3" presStyleLbl="lnNode1" presStyleIdx="2" presStyleCnt="3" custScaleX="100001" custLinFactNeighborX="-45897" custLinFactNeighborY="1493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</dgm:pt>
    <dgm:pt modelId="{158C0DC2-1D03-40B8-B023-4399D34BC6D6}" type="pres">
      <dgm:prSet presAssocID="{EB08D8E1-FD7C-49D6-BF67-F96D8F4D3589}" presName="text3" presStyleLbl="revTx" presStyleIdx="2" presStyleCnt="3" custScaleX="571853" custScaleY="90909" custLinFactX="65408" custLinFactNeighborX="100000" custLinFactNeighborY="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ED319-3CC4-4293-9F39-224C63239C4D}" type="pres">
      <dgm:prSet presAssocID="{EB08D8E1-FD7C-49D6-BF67-F96D8F4D3589}" presName="line3" presStyleLbl="callout" presStyleIdx="4" presStyleCnt="6" custScaleX="100001" custLinFactX="-167179" custLinFactNeighborX="-200000" custLinFactNeighborY="72114"/>
      <dgm:spPr/>
    </dgm:pt>
    <dgm:pt modelId="{DC599290-787D-4EFB-A17F-EA2D6B32F69B}" type="pres">
      <dgm:prSet presAssocID="{EB08D8E1-FD7C-49D6-BF67-F96D8F4D3589}" presName="d3" presStyleLbl="callout" presStyleIdx="5" presStyleCnt="6" custScaleX="100001" custLinFactX="-80343" custLinFactNeighborX="-100000" custLinFactNeighborY="3903"/>
      <dgm:spPr/>
    </dgm:pt>
  </dgm:ptLst>
  <dgm:cxnLst>
    <dgm:cxn modelId="{35DEC7C4-D618-4A80-BAFB-A88675B0400C}" type="presOf" srcId="{E03B3F0D-6E2F-416D-9745-9B16496C8246}" destId="{019EC46C-AB90-4F65-9097-EDD3A7CE66FC}" srcOrd="0" destOrd="0" presId="urn:microsoft.com/office/officeart/2005/8/layout/target1"/>
    <dgm:cxn modelId="{7990EDEB-FE46-483D-8C88-A7ACDA9B0807}" srcId="{516B3D4A-FA6C-41D2-B053-437DEDD28B91}" destId="{EB08D8E1-FD7C-49D6-BF67-F96D8F4D3589}" srcOrd="2" destOrd="0" parTransId="{6E372580-4739-4CFB-9B65-227E7137BCA2}" sibTransId="{0E2654C3-98D6-4E9D-B56D-9FE66464DF0F}"/>
    <dgm:cxn modelId="{4668811E-2FA6-460F-AA31-7402A0D794FE}" type="presOf" srcId="{516B3D4A-FA6C-41D2-B053-437DEDD28B91}" destId="{282BF0A1-8B65-4394-884A-1987AB767919}" srcOrd="0" destOrd="0" presId="urn:microsoft.com/office/officeart/2005/8/layout/target1"/>
    <dgm:cxn modelId="{1F0EF68E-F2F8-44F4-A6BC-1D67F8C05B40}" srcId="{516B3D4A-FA6C-41D2-B053-437DEDD28B91}" destId="{E03B3F0D-6E2F-416D-9745-9B16496C8246}" srcOrd="1" destOrd="0" parTransId="{4F90FA45-00C9-494C-84EC-326F9DD0C327}" sibTransId="{E68DBFD4-573E-4C4C-ADB7-974070C74793}"/>
    <dgm:cxn modelId="{21E88660-2E67-4437-8B40-E2F305E34B1F}" type="presOf" srcId="{EB08D8E1-FD7C-49D6-BF67-F96D8F4D3589}" destId="{158C0DC2-1D03-40B8-B023-4399D34BC6D6}" srcOrd="0" destOrd="0" presId="urn:microsoft.com/office/officeart/2005/8/layout/target1"/>
    <dgm:cxn modelId="{6AA6AA1C-DCC5-44B6-869B-2543A3BCFF3D}" srcId="{516B3D4A-FA6C-41D2-B053-437DEDD28B91}" destId="{AF2BAB55-678B-4DDF-A6D7-06F088B9D322}" srcOrd="0" destOrd="0" parTransId="{59B0AE4E-0AB2-4251-A91B-32EFC1A62839}" sibTransId="{BE35FEE5-1E24-4306-8E1D-6F5EC5633370}"/>
    <dgm:cxn modelId="{B586A5E8-F43A-476A-9EDC-BE7CEABAD7C0}" type="presOf" srcId="{AF2BAB55-678B-4DDF-A6D7-06F088B9D322}" destId="{E95D7F77-229F-409F-9195-2A0FC88CE5C0}" srcOrd="0" destOrd="0" presId="urn:microsoft.com/office/officeart/2005/8/layout/target1"/>
    <dgm:cxn modelId="{C6BCFF1E-0779-4F32-82FA-2C7BB03F3251}" type="presParOf" srcId="{282BF0A1-8B65-4394-884A-1987AB767919}" destId="{71418D15-D039-459E-B7B9-3DFB9BA2ABF0}" srcOrd="0" destOrd="0" presId="urn:microsoft.com/office/officeart/2005/8/layout/target1"/>
    <dgm:cxn modelId="{6D524E01-AF4C-47F2-80FF-C51DD533B4A7}" type="presParOf" srcId="{282BF0A1-8B65-4394-884A-1987AB767919}" destId="{E95D7F77-229F-409F-9195-2A0FC88CE5C0}" srcOrd="1" destOrd="0" presId="urn:microsoft.com/office/officeart/2005/8/layout/target1"/>
    <dgm:cxn modelId="{BCCFB82F-1F60-4304-BAC6-D61779EC6E91}" type="presParOf" srcId="{282BF0A1-8B65-4394-884A-1987AB767919}" destId="{E7A4E57D-3B3C-467E-A4ED-0232DDC80612}" srcOrd="2" destOrd="0" presId="urn:microsoft.com/office/officeart/2005/8/layout/target1"/>
    <dgm:cxn modelId="{9A23D278-7F22-4060-880B-0936CDBCD32B}" type="presParOf" srcId="{282BF0A1-8B65-4394-884A-1987AB767919}" destId="{6FB0B453-55B5-4A08-8B88-918CF394DC1A}" srcOrd="3" destOrd="0" presId="urn:microsoft.com/office/officeart/2005/8/layout/target1"/>
    <dgm:cxn modelId="{DCB57437-E9D3-4F52-9A3A-ADE28FE054B6}" type="presParOf" srcId="{282BF0A1-8B65-4394-884A-1987AB767919}" destId="{CC03FD61-CCA3-4679-9D54-9531ADEA5D24}" srcOrd="4" destOrd="0" presId="urn:microsoft.com/office/officeart/2005/8/layout/target1"/>
    <dgm:cxn modelId="{2966EBF4-9962-48CF-9FB0-4C4611027E4F}" type="presParOf" srcId="{282BF0A1-8B65-4394-884A-1987AB767919}" destId="{019EC46C-AB90-4F65-9097-EDD3A7CE66FC}" srcOrd="5" destOrd="0" presId="urn:microsoft.com/office/officeart/2005/8/layout/target1"/>
    <dgm:cxn modelId="{7D991AC6-8AA3-4443-B4F8-82A96F3E7951}" type="presParOf" srcId="{282BF0A1-8B65-4394-884A-1987AB767919}" destId="{7DA95124-9DD2-42FC-9761-4F3AA6711FF7}" srcOrd="6" destOrd="0" presId="urn:microsoft.com/office/officeart/2005/8/layout/target1"/>
    <dgm:cxn modelId="{3807A037-CD60-47A4-824C-535550D6E18E}" type="presParOf" srcId="{282BF0A1-8B65-4394-884A-1987AB767919}" destId="{A53E9F2F-4874-4F3B-BA1C-8E29B95D8ADB}" srcOrd="7" destOrd="0" presId="urn:microsoft.com/office/officeart/2005/8/layout/target1"/>
    <dgm:cxn modelId="{D961DF3F-F5ED-49BE-8279-3D5A998B01CE}" type="presParOf" srcId="{282BF0A1-8B65-4394-884A-1987AB767919}" destId="{D6AAAA8F-12A1-4227-A5F5-36046BA2BCB9}" srcOrd="8" destOrd="0" presId="urn:microsoft.com/office/officeart/2005/8/layout/target1"/>
    <dgm:cxn modelId="{2F13CEEB-24A8-4073-A843-5B8DEC0E98B9}" type="presParOf" srcId="{282BF0A1-8B65-4394-884A-1987AB767919}" destId="{158C0DC2-1D03-40B8-B023-4399D34BC6D6}" srcOrd="9" destOrd="0" presId="urn:microsoft.com/office/officeart/2005/8/layout/target1"/>
    <dgm:cxn modelId="{0CC31377-21BD-4841-A87F-58B94CADC2F4}" type="presParOf" srcId="{282BF0A1-8B65-4394-884A-1987AB767919}" destId="{B39ED319-3CC4-4293-9F39-224C63239C4D}" srcOrd="10" destOrd="0" presId="urn:microsoft.com/office/officeart/2005/8/layout/target1"/>
    <dgm:cxn modelId="{E9508DC6-8AC3-42BD-ADAF-27BE7E25BBBE}" type="presParOf" srcId="{282BF0A1-8B65-4394-884A-1987AB767919}" destId="{DC599290-787D-4EFB-A17F-EA2D6B32F69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D05BA-9F34-453F-BF0E-AED69F516F22}">
      <dsp:nvSpPr>
        <dsp:cNvPr id="0" name=""/>
        <dsp:cNvSpPr/>
      </dsp:nvSpPr>
      <dsp:spPr>
        <a:xfrm>
          <a:off x="0" y="407113"/>
          <a:ext cx="11714158" cy="9296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9EDF2-4289-4625-ADC0-C95404A7B121}">
      <dsp:nvSpPr>
        <dsp:cNvPr id="0" name=""/>
        <dsp:cNvSpPr/>
      </dsp:nvSpPr>
      <dsp:spPr>
        <a:xfrm>
          <a:off x="381877" y="563298"/>
          <a:ext cx="3441033" cy="6460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C69F-7C52-4B16-B503-9F5586079850}">
      <dsp:nvSpPr>
        <dsp:cNvPr id="0" name=""/>
        <dsp:cNvSpPr/>
      </dsp:nvSpPr>
      <dsp:spPr>
        <a:xfrm rot="10800000">
          <a:off x="351527" y="1414801"/>
          <a:ext cx="3441033" cy="1439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ПГЗРО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Глубинное захоронение в сооружениях на глубине более 100 м от поверхности </a:t>
          </a:r>
          <a:endParaRPr lang="ru-RU" sz="1200" kern="1200" dirty="0">
            <a:latin typeface="Georgia" panose="02040502050405020303" pitchFamily="18" charset="0"/>
          </a:endParaRPr>
        </a:p>
      </dsp:txBody>
      <dsp:txXfrm rot="10800000">
        <a:off x="395812" y="1414801"/>
        <a:ext cx="3352463" cy="1395705"/>
      </dsp:txXfrm>
    </dsp:sp>
    <dsp:sp modelId="{EABD8239-3911-426F-9F2E-69768B707901}">
      <dsp:nvSpPr>
        <dsp:cNvPr id="0" name=""/>
        <dsp:cNvSpPr/>
      </dsp:nvSpPr>
      <dsp:spPr>
        <a:xfrm>
          <a:off x="4145646" y="577403"/>
          <a:ext cx="3441033" cy="6460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3C89-0AC3-45CB-866D-D7BAF2A92133}">
      <dsp:nvSpPr>
        <dsp:cNvPr id="0" name=""/>
        <dsp:cNvSpPr/>
      </dsp:nvSpPr>
      <dsp:spPr>
        <a:xfrm rot="10800000">
          <a:off x="4166808" y="1413389"/>
          <a:ext cx="3441033" cy="1439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ППЗРО</a:t>
          </a:r>
          <a:endParaRPr lang="ru-RU" sz="1200" b="1" kern="1200" dirty="0" smtClean="0">
            <a:latin typeface="Georgia" panose="02040502050405020303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Приповерхностное захоронение в сооружениях, размещаемых выше поверхности земли, на одном уровне с поверхностью (4 </a:t>
          </a:r>
          <a:r>
            <a:rPr lang="ru-RU" sz="12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кл</a:t>
          </a: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.) и ниже на глубине до 100 метров от поверхности (3 </a:t>
          </a:r>
          <a:r>
            <a:rPr lang="ru-RU" sz="12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кл</a:t>
          </a: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.)</a:t>
          </a:r>
          <a:endParaRPr lang="ru-RU" sz="1200" kern="1200" dirty="0">
            <a:latin typeface="Georgia" panose="02040502050405020303" pitchFamily="18" charset="0"/>
          </a:endParaRPr>
        </a:p>
      </dsp:txBody>
      <dsp:txXfrm rot="10800000">
        <a:off x="4211093" y="1413389"/>
        <a:ext cx="3352463" cy="1395705"/>
      </dsp:txXfrm>
    </dsp:sp>
    <dsp:sp modelId="{80CF912A-4CDF-4971-A7D4-A5B26FFDA65F}">
      <dsp:nvSpPr>
        <dsp:cNvPr id="0" name=""/>
        <dsp:cNvSpPr/>
      </dsp:nvSpPr>
      <dsp:spPr>
        <a:xfrm>
          <a:off x="7841007" y="583141"/>
          <a:ext cx="3441033" cy="6460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8E3F1-18F4-4138-8F3B-3CC78F1216BF}">
      <dsp:nvSpPr>
        <dsp:cNvPr id="0" name=""/>
        <dsp:cNvSpPr/>
      </dsp:nvSpPr>
      <dsp:spPr>
        <a:xfrm rot="10800000">
          <a:off x="7841007" y="1414801"/>
          <a:ext cx="3441033" cy="1439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ПГЗ ЖРО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rPr>
            <a:t>Глубинное захоронение в глубокозалегающих пластах-коллекторах на глубине нескольких сотен метров в пределах границ горного отвода </a:t>
          </a:r>
          <a:endParaRPr lang="ru-RU" sz="1200" kern="1200" dirty="0">
            <a:latin typeface="Georgia" panose="02040502050405020303" pitchFamily="18" charset="0"/>
          </a:endParaRPr>
        </a:p>
      </dsp:txBody>
      <dsp:txXfrm rot="10800000">
        <a:off x="7885292" y="1414801"/>
        <a:ext cx="3352463" cy="1395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AAA8F-12A1-4227-A5F5-36046BA2BCB9}">
      <dsp:nvSpPr>
        <dsp:cNvPr id="0" name=""/>
        <dsp:cNvSpPr/>
      </dsp:nvSpPr>
      <dsp:spPr>
        <a:xfrm>
          <a:off x="1424020" y="479417"/>
          <a:ext cx="1438266" cy="1438251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3FD61-CCA3-4679-9D54-9531ADEA5D24}">
      <dsp:nvSpPr>
        <dsp:cNvPr id="0" name=""/>
        <dsp:cNvSpPr/>
      </dsp:nvSpPr>
      <dsp:spPr>
        <a:xfrm>
          <a:off x="1711665" y="779012"/>
          <a:ext cx="862959" cy="8629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18D15-D039-459E-B7B9-3DFB9BA2ABF0}">
      <dsp:nvSpPr>
        <dsp:cNvPr id="0" name=""/>
        <dsp:cNvSpPr/>
      </dsp:nvSpPr>
      <dsp:spPr>
        <a:xfrm>
          <a:off x="1999321" y="1066662"/>
          <a:ext cx="287653" cy="28765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D7F77-229F-409F-9195-2A0FC88CE5C0}">
      <dsp:nvSpPr>
        <dsp:cNvPr id="0" name=""/>
        <dsp:cNvSpPr/>
      </dsp:nvSpPr>
      <dsp:spPr>
        <a:xfrm>
          <a:off x="3140055" y="30021"/>
          <a:ext cx="4095918" cy="38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 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низкая гидравлическая </a:t>
          </a:r>
          <a:r>
            <a:rPr lang="ru-RU" sz="1300" kern="12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проницаемость</a:t>
          </a:r>
          <a:r>
            <a:rPr lang="ru-RU" sz="13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ru-RU" sz="1300" kern="1200" dirty="0">
            <a:solidFill>
              <a:schemeClr val="tx1">
                <a:lumMod val="75000"/>
                <a:lumOff val="25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40055" y="30021"/>
        <a:ext cx="4095918" cy="381354"/>
      </dsp:txXfrm>
    </dsp:sp>
    <dsp:sp modelId="{E7A4E57D-3B3C-467E-A4ED-0232DDC80612}">
      <dsp:nvSpPr>
        <dsp:cNvPr id="0" name=""/>
        <dsp:cNvSpPr/>
      </dsp:nvSpPr>
      <dsp:spPr>
        <a:xfrm>
          <a:off x="2922200" y="226172"/>
          <a:ext cx="179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0B453-55B5-4A08-8B88-918CF394DC1A}">
      <dsp:nvSpPr>
        <dsp:cNvPr id="0" name=""/>
        <dsp:cNvSpPr/>
      </dsp:nvSpPr>
      <dsp:spPr>
        <a:xfrm rot="5400000">
          <a:off x="2038043" y="327040"/>
          <a:ext cx="988558" cy="77834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C46C-AB90-4F65-9097-EDD3A7CE66FC}">
      <dsp:nvSpPr>
        <dsp:cNvPr id="0" name=""/>
        <dsp:cNvSpPr/>
      </dsp:nvSpPr>
      <dsp:spPr>
        <a:xfrm>
          <a:off x="3254989" y="451210"/>
          <a:ext cx="4484842" cy="38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способность к самоуплотнению благодаря давлению набухания</a:t>
          </a:r>
          <a:endParaRPr lang="ru-RU" sz="13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54989" y="451210"/>
        <a:ext cx="4484842" cy="381354"/>
      </dsp:txXfrm>
    </dsp:sp>
    <dsp:sp modelId="{7DA95124-9DD2-42FC-9761-4F3AA6711FF7}">
      <dsp:nvSpPr>
        <dsp:cNvPr id="0" name=""/>
        <dsp:cNvSpPr/>
      </dsp:nvSpPr>
      <dsp:spPr>
        <a:xfrm>
          <a:off x="2922200" y="645662"/>
          <a:ext cx="179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E9F2F-4874-4F3B-BA1C-8E29B95D8ADB}">
      <dsp:nvSpPr>
        <dsp:cNvPr id="0" name=""/>
        <dsp:cNvSpPr/>
      </dsp:nvSpPr>
      <dsp:spPr>
        <a:xfrm rot="5400000">
          <a:off x="2250222" y="739982"/>
          <a:ext cx="770327" cy="57219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C0DC2-1D03-40B8-B023-4399D34BC6D6}">
      <dsp:nvSpPr>
        <dsp:cNvPr id="0" name=""/>
        <dsp:cNvSpPr/>
      </dsp:nvSpPr>
      <dsp:spPr>
        <a:xfrm>
          <a:off x="3254985" y="855905"/>
          <a:ext cx="4112342" cy="381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1651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долгосрочная минералогическая устойчивость </a:t>
          </a:r>
          <a:endParaRPr lang="ru-RU" sz="1300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54985" y="855905"/>
        <a:ext cx="4112342" cy="381354"/>
      </dsp:txXfrm>
    </dsp:sp>
    <dsp:sp modelId="{B39ED319-3CC4-4293-9F39-224C63239C4D}">
      <dsp:nvSpPr>
        <dsp:cNvPr id="0" name=""/>
        <dsp:cNvSpPr/>
      </dsp:nvSpPr>
      <dsp:spPr>
        <a:xfrm>
          <a:off x="2922200" y="1065152"/>
          <a:ext cx="17978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99290-787D-4EFB-A17F-EA2D6B32F69B}">
      <dsp:nvSpPr>
        <dsp:cNvPr id="0" name=""/>
        <dsp:cNvSpPr/>
      </dsp:nvSpPr>
      <dsp:spPr>
        <a:xfrm rot="5400000">
          <a:off x="2462681" y="1152598"/>
          <a:ext cx="550371" cy="36603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371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1FEBDABD-9BA7-428E-A693-1DB2A7EA8934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013"/>
            <a:ext cx="2919413" cy="49371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19B73EED-1547-4F08-ACE6-2F44F4417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BEBD4FFC-00BA-4E67-8231-7559ACB91A4F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1E3BEE79-C0E5-4CBB-9C62-4073BF606A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EE79-C0E5-4CBB-9C62-4073BF606AA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6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EE79-C0E5-4CBB-9C62-4073BF606A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8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5364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38" indent="-28359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367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14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861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608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355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100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6848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3729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BEE79-C0E5-4CBB-9C62-4073BF606AA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5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5075"/>
            <a:ext cx="5910263" cy="33258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39" indent="-28359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367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14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861" indent="-22687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608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354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101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6848" indent="-226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59">
              <a:defRPr/>
            </a:pPr>
            <a:fld id="{394A3A63-0790-446D-AFBB-F6BA3B522DA0}" type="slidenum">
              <a:rPr lang="ru-RU" altLang="ru-RU">
                <a:solidFill>
                  <a:prstClr val="black"/>
                </a:solidFill>
              </a:rPr>
              <a:pPr defTabSz="914259">
                <a:defRPr/>
              </a:pPr>
              <a:t>16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0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B201-3B7E-4D6E-B8F5-8885D2359583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2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4829-A4A8-4CB8-80D8-43DD7508B9F9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EB57B-2AA2-4297-975A-9C72BADBBE15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88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29B-1707-4B89-B119-1F890F62F848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CF54A-B80D-4D4B-9B81-9EA55469DE96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A1D9-1946-4390-B744-F931CFD0B1B2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1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6713-7669-47DF-9666-C19E8C1FDB1C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3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0F6B-F38D-4CA1-912E-BEBD75E9D0A6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C462-AA66-4A75-A8F0-2EAD1D264E3C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80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BBF-E47E-4120-8480-3342F9692DBD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7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067C6-3A05-4860-A51E-FFAE830B944D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1668-CE05-4C37-B6CE-501FBAB9D46D}" type="datetime1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3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tonit.ru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info@bentoni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057911" y="-2069888"/>
            <a:ext cx="1457328" cy="59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708920"/>
            <a:ext cx="10081120" cy="237626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Природная бентонитовая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глина для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повышения уровня безопасности пунктов долговременного хранения, консервации и захоронении радиоактивных отходов</a:t>
            </a:r>
          </a:p>
        </p:txBody>
      </p:sp>
      <p:pic>
        <p:nvPicPr>
          <p:cNvPr id="6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6672"/>
            <a:ext cx="4314978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42684" y="5081455"/>
            <a:ext cx="559169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 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KBS-3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применен для хранилищ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Forsmark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Швеция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Onkalo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Финляндия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Метод состоит в том, что отработанное топливо помещается в медные контейнеры, которые затем устанавливаются, окруженные буферным слоем бентонитовой глины, в отверстия захоронения в системе туннелей на глубине 400-700 метров в коренной породе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39416" y="1170059"/>
            <a:ext cx="4320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Швеция и Финляндия</a:t>
            </a:r>
          </a:p>
        </p:txBody>
      </p:sp>
      <p:grpSp>
        <p:nvGrpSpPr>
          <p:cNvPr id="25" name="Группа 10"/>
          <p:cNvGrpSpPr>
            <a:grpSpLocks/>
          </p:cNvGrpSpPr>
          <p:nvPr/>
        </p:nvGrpSpPr>
        <p:grpSpPr bwMode="auto">
          <a:xfrm>
            <a:off x="0" y="356037"/>
            <a:ext cx="4655840" cy="576263"/>
            <a:chOff x="0" y="357166"/>
            <a:chExt cx="2571753" cy="576263"/>
          </a:xfrm>
        </p:grpSpPr>
        <p:sp>
          <p:nvSpPr>
            <p:cNvPr id="27" name="Прямоугольник 26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0" y="430191"/>
              <a:ext cx="2232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МИРОВОЙ ОПЫТ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6463616" y="1170059"/>
            <a:ext cx="4320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Канада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6028915" y="1567238"/>
            <a:ext cx="6045562" cy="4239235"/>
            <a:chOff x="2285984" y="1643050"/>
            <a:chExt cx="6864629" cy="4880596"/>
          </a:xfrm>
        </p:grpSpPr>
        <p:pic>
          <p:nvPicPr>
            <p:cNvPr id="37" name="Picture 2" descr="C:\Users\semin\Desktop\Утилизация РАО\Презентация бентонит в утилизации РАО\Канада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5984" y="1643050"/>
              <a:ext cx="6643734" cy="4880596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599601" y="5572140"/>
              <a:ext cx="928694" cy="25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Бентонит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43438" y="6000768"/>
              <a:ext cx="928694" cy="420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Горная порода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47927" y="6073129"/>
              <a:ext cx="928694" cy="25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Бентонит</a:t>
              </a: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7215205" y="2396507"/>
              <a:ext cx="1935408" cy="166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1.Наземные сооружения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Система главного шахтного ствола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3. Камеры расположения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4. Вентиляция через вытяжную шахту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16566" y="5697699"/>
              <a:ext cx="928694" cy="420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Горная порода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969674" y="5827911"/>
            <a:ext cx="6098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Канадская методика утилизации высокоактивных РАО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Контейнеры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помещаются в вертикальные скважины, высверленные в земле вдоль оси камеры расположения, или помещаются горизонтально в пределах камеры расположения, в зависимости от характера горных пород и особенностей площадки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19336" y="1567238"/>
            <a:ext cx="6344280" cy="3103430"/>
            <a:chOff x="1214414" y="3000372"/>
            <a:chExt cx="6500858" cy="3136778"/>
          </a:xfrm>
        </p:grpSpPr>
        <p:pic>
          <p:nvPicPr>
            <p:cNvPr id="2050" name="Picture 2" descr="C:\Users\semin\Desktop\Утилизация РАО\Презентация бентонит в утилизации РАО\Швеция и Финляндия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3286124"/>
              <a:ext cx="5111644" cy="24381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214414" y="3243204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Топливные емкости диоксида урана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57290" y="5429264"/>
              <a:ext cx="1214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Труба оболочка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0" y="3143248"/>
              <a:ext cx="928694" cy="24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Бентонит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71868" y="5457782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Медный контейнер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00694" y="3000372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Поверхностная часть хранилища РАО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2132" y="5429264"/>
              <a:ext cx="12144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Подземная часть хранилища РАО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7686" y="5429264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Кристаллические горные породы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1868" y="3028890"/>
              <a:ext cx="92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Вставка из чугуна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85984" y="5429264"/>
              <a:ext cx="135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BWR</a:t>
              </a: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тепловыделяющая сборка ядерного реактора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6578" y="4254349"/>
              <a:ext cx="928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Около 500м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00298" y="3100328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Отработанное </a:t>
              </a:r>
            </a:p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топливо</a:t>
              </a:r>
            </a:p>
          </p:txBody>
        </p:sp>
      </p:grpSp>
      <p:pic>
        <p:nvPicPr>
          <p:cNvPr id="44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744072" y="1414400"/>
            <a:ext cx="4320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44072" y="4635133"/>
            <a:ext cx="43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Продольное сечение горизонтального захоронения радиоактивных отходов рекомендуемой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испанской модели для гранита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6384032" y="1786871"/>
            <a:ext cx="6143668" cy="2500330"/>
            <a:chOff x="71406" y="3539969"/>
            <a:chExt cx="6143668" cy="2500330"/>
          </a:xfrm>
        </p:grpSpPr>
        <p:pic>
          <p:nvPicPr>
            <p:cNvPr id="24578" name="Picture 2" descr="C:\Users\semin\Desktop\Утилизация РАО\Презентация бентонит в утилизации РАО\Испания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31" b="21470"/>
            <a:stretch/>
          </p:blipFill>
          <p:spPr bwMode="auto">
            <a:xfrm>
              <a:off x="71406" y="3571876"/>
              <a:ext cx="5760640" cy="2468423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2071670" y="3539969"/>
              <a:ext cx="14287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Стальной стакан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71670" y="3825721"/>
              <a:ext cx="17145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Бентонитовый</a:t>
              </a: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барьер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71670" y="4143380"/>
              <a:ext cx="17145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Контейнер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57422" y="4529088"/>
              <a:ext cx="785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Стальной </a:t>
              </a:r>
            </a:p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стакан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00364" y="431477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Бентонитовая</a:t>
              </a: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заглушка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7620" y="4182911"/>
              <a:ext cx="17145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Бетонная перемычка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6248" y="4397225"/>
              <a:ext cx="714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Гранит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72066" y="4572008"/>
              <a:ext cx="11430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Подъездная выработка</a:t>
              </a: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055440" y="1414400"/>
            <a:ext cx="4320000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Швейцария</a:t>
            </a:r>
          </a:p>
        </p:txBody>
      </p:sp>
      <p:pic>
        <p:nvPicPr>
          <p:cNvPr id="24579" name="Picture 3" descr="C:\Users\semin\Desktop\Утилизация РАО\Презентация бентонит в утилизации РАО\Швейцар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364" y="1983153"/>
            <a:ext cx="5572164" cy="225015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559067" y="3704863"/>
            <a:ext cx="2433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Контейнер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55439" y="4635133"/>
            <a:ext cx="4320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Швейцарская концепция хранилища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Opalinus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Clay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, и вставка с изображением туннеля помещения контейнера с отработавшим ядерным топливом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36722" y="3725300"/>
            <a:ext cx="12597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Тоннель, </a:t>
            </a:r>
          </a:p>
          <a:p>
            <a:r>
              <a:rPr lang="ru-RU" sz="1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заполненный </a:t>
            </a:r>
          </a:p>
          <a:p>
            <a:r>
              <a:rPr lang="ru-RU" sz="1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бентонитом</a:t>
            </a:r>
          </a:p>
        </p:txBody>
      </p:sp>
      <p:grpSp>
        <p:nvGrpSpPr>
          <p:cNvPr id="27" name="Группа 10"/>
          <p:cNvGrpSpPr>
            <a:grpSpLocks/>
          </p:cNvGrpSpPr>
          <p:nvPr/>
        </p:nvGrpSpPr>
        <p:grpSpPr bwMode="auto">
          <a:xfrm>
            <a:off x="0" y="367057"/>
            <a:ext cx="4628543" cy="576263"/>
            <a:chOff x="0" y="357166"/>
            <a:chExt cx="2571753" cy="576263"/>
          </a:xfrm>
        </p:grpSpPr>
        <p:sp>
          <p:nvSpPr>
            <p:cNvPr id="31" name="Прямоугольник 30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32" name="TextBox 16"/>
            <p:cNvSpPr txBox="1">
              <a:spLocks noChangeArrowheads="1"/>
            </p:cNvSpPr>
            <p:nvPr/>
          </p:nvSpPr>
          <p:spPr bwMode="auto">
            <a:xfrm>
              <a:off x="0" y="430191"/>
              <a:ext cx="2232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МИРОВОЙ ОПЫТ</a:t>
              </a:r>
            </a:p>
          </p:txBody>
        </p:sp>
      </p:grpSp>
      <p:pic>
        <p:nvPicPr>
          <p:cNvPr id="33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 t="12579" r="9502" b="-9779"/>
          <a:stretch>
            <a:fillRect/>
          </a:stretch>
        </p:blipFill>
        <p:spPr bwMode="auto">
          <a:xfrm>
            <a:off x="2927351" y="1196975"/>
            <a:ext cx="64436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0" y="357188"/>
            <a:ext cx="4655839" cy="576262"/>
            <a:chOff x="-1" y="357166"/>
            <a:chExt cx="3972209" cy="576263"/>
          </a:xfrm>
        </p:grpSpPr>
        <p:sp>
          <p:nvSpPr>
            <p:cNvPr id="105" name="Прямоугольник 104"/>
            <p:cNvSpPr/>
            <p:nvPr/>
          </p:nvSpPr>
          <p:spPr>
            <a:xfrm flipH="1">
              <a:off x="-1" y="357166"/>
              <a:ext cx="3972209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5129" name="TextBox 16"/>
            <p:cNvSpPr txBox="1">
              <a:spLocks noChangeArrowheads="1"/>
            </p:cNvSpPr>
            <p:nvPr/>
          </p:nvSpPr>
          <p:spPr bwMode="auto">
            <a:xfrm>
              <a:off x="0" y="430191"/>
              <a:ext cx="3972208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itchFamily="34" charset="0"/>
                  <a:cs typeface="Tahoma" pitchFamily="34" charset="0"/>
                </a:rPr>
                <a:t>КОМПАНИЯ БЕНТОНИТ</a:t>
              </a:r>
              <a:endParaRPr lang="ru-RU" altLang="ru-RU" dirty="0">
                <a:solidFill>
                  <a:srgbClr val="F2F2F2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12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550" y="4844257"/>
            <a:ext cx="568870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735639" y="1628775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latin typeface="Tahoma" pitchFamily="34" charset="0"/>
                <a:cs typeface="Tahoma" pitchFamily="34" charset="0"/>
              </a:rPr>
              <a:t>Р о с с и я</a:t>
            </a:r>
          </a:p>
        </p:txBody>
      </p:sp>
      <p:pic>
        <p:nvPicPr>
          <p:cNvPr id="512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489" y="4077072"/>
            <a:ext cx="19478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4079776" y="2852936"/>
            <a:ext cx="144463" cy="14446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 bwMode="auto">
          <a:xfrm flipH="1">
            <a:off x="0" y="188640"/>
            <a:ext cx="4655840" cy="576263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2" name="TextBox 16"/>
          <p:cNvSpPr txBox="1">
            <a:spLocks noChangeArrowheads="1"/>
          </p:cNvSpPr>
          <p:nvPr/>
        </p:nvSpPr>
        <p:spPr bwMode="auto">
          <a:xfrm>
            <a:off x="0" y="292105"/>
            <a:ext cx="465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СТРУКТУРА</a:t>
            </a:r>
          </a:p>
        </p:txBody>
      </p:sp>
      <p:pic>
        <p:nvPicPr>
          <p:cNvPr id="44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868368"/>
            <a:ext cx="8488967" cy="59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3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lina\AppData\Roaming\Skype\ilina_sp\media_messaging\media_cache_v3\^8F318A1BD1A9DCA4D1633295080A2CF39F163720A6CE36A1F1^pimgpsh_fullsize_distr.jpg"/>
          <p:cNvPicPr>
            <a:picLocks noChangeAspect="1" noChangeArrowheads="1"/>
          </p:cNvPicPr>
          <p:nvPr/>
        </p:nvPicPr>
        <p:blipFill>
          <a:blip r:embed="rId2" cstate="print"/>
          <a:srcRect l="5800" t="10500" r="3326" b="8126"/>
          <a:stretch>
            <a:fillRect/>
          </a:stretch>
        </p:blipFill>
        <p:spPr bwMode="auto">
          <a:xfrm>
            <a:off x="407368" y="1299993"/>
            <a:ext cx="4608512" cy="30396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75920" y="1369973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CC436"/>
              </a:buClr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Бентонитовый мат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собой гибкий и прочный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иглопробивной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каркас из полипропиленовых волокон, внутри которого равномерно расположены гранулы натриевого бентонита.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5920" y="232408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 бентонитовых матов:</a:t>
            </a:r>
          </a:p>
          <a:p>
            <a:pPr algn="just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Самовосстановление: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взаимодействии с водой бентонит увеличивается в объеме, но благодаря напряженному состоянию внутри каркаса, образующийся бентонитовый гель заполняет возникающие механические повреждения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проколы, прорастания корней и т.п.)</a:t>
            </a:r>
          </a:p>
          <a:p>
            <a:pPr algn="just"/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Высокие гидроизоляционные свойства: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 фильтрации 10</a:t>
            </a:r>
            <a:r>
              <a:rPr lang="ru-RU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-11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  <a:r>
              <a:rPr lang="ru-RU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-12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м/с, что существенно ниже в сравнении с экранами из полимерных геомембран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4416229"/>
            <a:ext cx="1152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прочность, устойчивость к разрыву и повреждениям: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выдерживают гидростатическое давление до 7 атмосфер, передвижение по ним тяжелой спецтехники при укладке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Экологическая безопасность: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основным компонентом гидроизоляционного материала является природная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бентонитовая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глина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Экономичность и простота укладки: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требуется тщательной подготовки основания. При укладке используется только общедоступная строительная техника (автокран или экскаватор). Монтаж осуществляется в любую погоду, в том числе зимой. Скорость укладки до 10 000 м2 за восьмичасовую смену.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Долговечность: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эксплуатационный период бентонитовых матов сопоставим со сроком службы сооружения и составляет до 100 лет.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 flipH="1">
            <a:off x="0" y="188640"/>
            <a:ext cx="4655840" cy="576263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0" y="292105"/>
            <a:ext cx="465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БЕНТОНИТОВЫЕ МАТЫ</a:t>
            </a:r>
            <a:endParaRPr lang="ru-RU" altLang="ru-RU" dirty="0">
              <a:solidFill>
                <a:srgbClr val="F2F2F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suhorukov.BENTONIT\Мои документы\SA\СП\Реклама\Выставки\Схе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6"/>
          <a:stretch>
            <a:fillRect/>
          </a:stretch>
        </p:blipFill>
        <p:spPr bwMode="auto">
          <a:xfrm>
            <a:off x="8048774" y="1955108"/>
            <a:ext cx="2527082" cy="19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polimochevina.ru/wp-content/uploads/2014/08/85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75" y="4512393"/>
            <a:ext cx="4800617" cy="211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5440" y="1099862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НПО «СпецПолимер» предлагает решения по долговечной защите от почвенной и атмосферной коррозии бетонных и металлических поверхностей самых различных объектов. Материалы на основе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поликарбамидов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полиуретанов, обеспечивают высокие эксплуатационные характеристики – надежную адгезию, прочность, эластичность, морозостойкость и оптимальные технологические характеристики.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5440" y="2138350"/>
            <a:ext cx="644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требуется предварительное грунтование, наносится в один слой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скорость отверждения – 15-30 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адгезия к поверхности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ударная прочность (до минус 75</a:t>
            </a:r>
            <a:r>
              <a:rPr lang="en-US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º</a:t>
            </a: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содержит растворителей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содержит канцерогенов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946438" y="3975704"/>
            <a:ext cx="27317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горячего безвоздушного распыления </a:t>
            </a:r>
            <a:r>
              <a:rPr lang="ru-RU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поликарбамидных</a:t>
            </a:r>
            <a:r>
              <a:rPr lang="ru-RU" alt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покрытий</a:t>
            </a:r>
          </a:p>
        </p:txBody>
      </p:sp>
      <p:pic>
        <p:nvPicPr>
          <p:cNvPr id="14" name="Picture 1" descr="C:\Users\lupenko\Desktop\Resize of Никимт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9"/>
          <a:stretch/>
        </p:blipFill>
        <p:spPr bwMode="auto">
          <a:xfrm>
            <a:off x="1318698" y="3761276"/>
            <a:ext cx="2104661" cy="239409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62816" y="615537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Заключение АО «НИКИМТ – </a:t>
            </a:r>
            <a:r>
              <a:rPr lang="ru-RU" sz="1200" dirty="0" err="1"/>
              <a:t>Атомстрой</a:t>
            </a:r>
            <a:r>
              <a:rPr lang="ru-RU" sz="1200" dirty="0"/>
              <a:t>»</a:t>
            </a:r>
            <a:r>
              <a:rPr lang="ru-RU" sz="1200" b="1" dirty="0"/>
              <a:t> </a:t>
            </a:r>
            <a:r>
              <a:rPr lang="ru-RU" sz="1200" dirty="0"/>
              <a:t>на соответствие ГОСТ Р 51102 и ГОСТ27708 по показателям «</a:t>
            </a:r>
            <a:r>
              <a:rPr lang="ru-RU" sz="1200" dirty="0" err="1"/>
              <a:t>Дезактивируемость</a:t>
            </a:r>
            <a:r>
              <a:rPr lang="ru-RU" sz="1200" dirty="0"/>
              <a:t> и </a:t>
            </a:r>
            <a:r>
              <a:rPr lang="ru-RU" sz="1200" dirty="0" err="1"/>
              <a:t>Радстойкость</a:t>
            </a:r>
            <a:r>
              <a:rPr lang="ru-RU" sz="1200" dirty="0"/>
              <a:t>»</a:t>
            </a:r>
          </a:p>
        </p:txBody>
      </p:sp>
      <p:pic>
        <p:nvPicPr>
          <p:cNvPr id="16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 bwMode="auto">
          <a:xfrm flipH="1">
            <a:off x="0" y="188640"/>
            <a:ext cx="4655840" cy="576263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0" y="292105"/>
            <a:ext cx="465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Защитные покрытия </a:t>
            </a:r>
            <a:r>
              <a:rPr lang="ru-RU" altLang="ru-RU" dirty="0" smtClean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СпецПолимер</a:t>
            </a:r>
            <a:r>
              <a:rPr lang="ru-RU" altLang="ru-RU" dirty="0" smtClean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altLang="ru-RU" dirty="0">
              <a:solidFill>
                <a:srgbClr val="F2F2F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0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0.3\2. маркетинг\2.6. Фото\фотографии для СМИ и рекламы\KOR_0100.jpg"/>
          <p:cNvPicPr>
            <a:picLocks noChangeAspect="1" noChangeArrowheads="1"/>
          </p:cNvPicPr>
          <p:nvPr/>
        </p:nvPicPr>
        <p:blipFill>
          <a:blip r:embed="rId3" cstate="print"/>
          <a:srcRect l="18371" r="19292"/>
          <a:stretch>
            <a:fillRect/>
          </a:stretch>
        </p:blipFill>
        <p:spPr bwMode="auto">
          <a:xfrm>
            <a:off x="290103" y="12226"/>
            <a:ext cx="2627784" cy="6858000"/>
          </a:xfrm>
          <a:prstGeom prst="rect">
            <a:avLst/>
          </a:prstGeom>
          <a:noFill/>
        </p:spPr>
      </p:pic>
      <p:grpSp>
        <p:nvGrpSpPr>
          <p:cNvPr id="4102" name="Группа 10"/>
          <p:cNvGrpSpPr>
            <a:grpSpLocks/>
          </p:cNvGrpSpPr>
          <p:nvPr/>
        </p:nvGrpSpPr>
        <p:grpSpPr bwMode="auto">
          <a:xfrm>
            <a:off x="0" y="146878"/>
            <a:ext cx="4095750" cy="576263"/>
            <a:chOff x="0" y="357166"/>
            <a:chExt cx="2571753" cy="576263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aseline="-25000">
                <a:solidFill>
                  <a:srgbClr val="0070C0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4104" name="TextBox 16"/>
            <p:cNvSpPr txBox="1">
              <a:spLocks noChangeArrowheads="1"/>
            </p:cNvSpPr>
            <p:nvPr/>
          </p:nvSpPr>
          <p:spPr bwMode="auto">
            <a:xfrm>
              <a:off x="0" y="430191"/>
              <a:ext cx="2232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НИОКР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855441" y="1052736"/>
            <a:ext cx="6717763" cy="525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rgbClr val="59595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</a:rPr>
              <a:t>Бентонит включен в единый тематический план исследований ГК Росатом.</a:t>
            </a:r>
          </a:p>
          <a:p>
            <a:pPr>
              <a:defRPr/>
            </a:pP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</a:rPr>
              <a:t>Исследования бентонита и обоснование обеспечения им требуемых функций проводится при участии:</a:t>
            </a:r>
          </a:p>
          <a:p>
            <a:pPr>
              <a:defRPr/>
            </a:pPr>
            <a:endParaRPr lang="ru-RU" sz="1400" dirty="0">
              <a:latin typeface="Georgia" panose="02040502050405020303" pitchFamily="18" charset="0"/>
              <a:ea typeface="Tahoma" panose="020B0604030504040204" pitchFamily="34" charset="0"/>
            </a:endParaRP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Московский государственный университет им. М.В. Ломоносова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Институт проблем безопасного развития атомной энергетики РАН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Институт геологии рудных месторождений, петрографии, минералогии и геохимии РАН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Институт 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реакторных 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материалов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Научно-исследовательский институт атомных реакторов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Институт тонких химических технологий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Всероссийский научно-исследовательский институт минерального сырья имени Н.М. Федоровского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ФГУП «</a:t>
            </a:r>
            <a:r>
              <a:rPr lang="ru-RU" sz="1400" b="1" dirty="0" err="1">
                <a:latin typeface="Georgia" panose="02040502050405020303" pitchFamily="18" charset="0"/>
                <a:ea typeface="Tahoma" panose="020B0604030504040204" pitchFamily="34" charset="0"/>
              </a:rPr>
              <a:t>ЦНИИгеолнеруд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»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latin typeface="Georgia" panose="02040502050405020303" pitchFamily="18" charset="0"/>
                <a:ea typeface="Tahoma" panose="020B0604030504040204" pitchFamily="34" charset="0"/>
              </a:rPr>
              <a:t>Onkalo</a:t>
            </a:r>
            <a:r>
              <a:rPr lang="en-US" sz="1400" b="1" dirty="0">
                <a:latin typeface="Georgia" panose="02040502050405020303" pitchFamily="18" charset="0"/>
                <a:ea typeface="Tahoma" panose="020B0604030504040204" pitchFamily="34" charset="0"/>
              </a:rPr>
              <a:t> (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Финляндия)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 err="1">
                <a:latin typeface="Georgia" panose="02040502050405020303" pitchFamily="18" charset="0"/>
                <a:ea typeface="Tahoma" panose="020B0604030504040204" pitchFamily="34" charset="0"/>
              </a:rPr>
              <a:t>Aspo</a:t>
            </a:r>
            <a:r>
              <a:rPr lang="en-US" sz="1400" b="1" dirty="0">
                <a:latin typeface="Georgia" panose="02040502050405020303" pitchFamily="18" charset="0"/>
                <a:ea typeface="Tahoma" panose="020B0604030504040204" pitchFamily="34" charset="0"/>
              </a:rPr>
              <a:t> </a:t>
            </a:r>
            <a:r>
              <a:rPr lang="en-US" sz="1400" b="1" dirty="0">
                <a:latin typeface="Georgia" panose="02040502050405020303" pitchFamily="18" charset="0"/>
                <a:ea typeface="Tahoma" panose="020B0604030504040204" pitchFamily="34" charset="0"/>
              </a:rPr>
              <a:t>(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Швеция)</a:t>
            </a:r>
          </a:p>
          <a:p>
            <a:pPr marL="228600" indent="-228600" algn="l">
              <a:lnSpc>
                <a:spcPct val="114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Georgia" panose="02040502050405020303" pitchFamily="18" charset="0"/>
                <a:ea typeface="Tahoma" panose="020B0604030504040204" pitchFamily="34" charset="0"/>
              </a:rPr>
              <a:t>GRS </a:t>
            </a:r>
            <a:r>
              <a:rPr lang="en-US" sz="1400" b="1" dirty="0" err="1">
                <a:latin typeface="Georgia" panose="02040502050405020303" pitchFamily="18" charset="0"/>
                <a:ea typeface="Tahoma" panose="020B0604030504040204" pitchFamily="34" charset="0"/>
              </a:rPr>
              <a:t>Braunschweig</a:t>
            </a:r>
            <a:r>
              <a:rPr lang="en-US" sz="1400" b="1" dirty="0">
                <a:latin typeface="Georgia" panose="02040502050405020303" pitchFamily="18" charset="0"/>
                <a:ea typeface="Tahoma" panose="020B0604030504040204" pitchFamily="34" charset="0"/>
              </a:rPr>
              <a:t> (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Германия</a:t>
            </a:r>
            <a:r>
              <a:rPr lang="ru-RU" sz="1400" b="1" dirty="0">
                <a:latin typeface="Georgia" panose="02040502050405020303" pitchFamily="18" charset="0"/>
                <a:ea typeface="Tahoma" panose="020B0604030504040204" pitchFamily="34" charset="0"/>
              </a:rPr>
              <a:t>)</a:t>
            </a:r>
            <a:endParaRPr lang="ru-RU" sz="1400" b="1" dirty="0">
              <a:latin typeface="Georgia" panose="02040502050405020303" pitchFamily="18" charset="0"/>
              <a:ea typeface="Tahoma" panose="020B0604030504040204" pitchFamily="34" charset="0"/>
            </a:endParaRPr>
          </a:p>
          <a:p>
            <a:pPr>
              <a:defRPr/>
            </a:pPr>
            <a:endParaRPr lang="ru-RU" sz="1400" dirty="0">
              <a:latin typeface="Georgia" panose="02040502050405020303" pitchFamily="18" charset="0"/>
              <a:ea typeface="Tahoma" panose="020B0604030504040204" pitchFamily="34" charset="0"/>
            </a:endParaRPr>
          </a:p>
          <a:p>
            <a:pPr>
              <a:defRPr/>
            </a:pP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</a:rPr>
              <a:t>В своей исследовательской работе мы основываемся на результатах научных экспериментов и открытий как российских ученых, так и мирового научного сообщества и передовых компаний.</a:t>
            </a:r>
            <a:endParaRPr lang="ru-RU" altLang="ru-RU" sz="1400" dirty="0">
              <a:latin typeface="Georgia" panose="02040502050405020303" pitchFamily="18" charset="0"/>
              <a:ea typeface="Tahoma" panose="020B0604030504040204" pitchFamily="34" charset="0"/>
            </a:endParaRPr>
          </a:p>
        </p:txBody>
      </p:sp>
      <p:pic>
        <p:nvPicPr>
          <p:cNvPr id="9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:\Users\ignatushkina\Desktop\вводная\маркетинг\Презентация КБ\Фото 2015\image-05-12-14-10-0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385" y="0"/>
            <a:ext cx="2476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107896" y="1628800"/>
            <a:ext cx="633571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altLang="ru-RU" sz="1100" dirty="0"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1100" dirty="0">
                <a:latin typeface="Calibri" pitchFamily="34" charset="0"/>
                <a:cs typeface="Times New Roman" pitchFamily="18" charset="0"/>
              </a:rPr>
            </a:br>
            <a:r>
              <a:rPr lang="ru-RU" altLang="ru-RU" dirty="0">
                <a:solidFill>
                  <a:srgbClr val="D60000"/>
                </a:solidFill>
                <a:latin typeface="Tahoma" pitchFamily="34" charset="0"/>
                <a:cs typeface="Tahoma" pitchFamily="34" charset="0"/>
              </a:rPr>
              <a:t>ООО «КОМПАНИЯ БЕНТОНИТ</a:t>
            </a:r>
            <a:r>
              <a:rPr lang="ru-RU" altLang="ru-RU" dirty="0" smtClean="0">
                <a:solidFill>
                  <a:srgbClr val="D60000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algn="ctr" eaLnBrk="1" hangingPunct="1"/>
            <a:endParaRPr lang="ru-RU" altLang="ru-RU" dirty="0" smtClean="0">
              <a:solidFill>
                <a:srgbClr val="D6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D60000"/>
                </a:solidFill>
                <a:latin typeface="Tahoma" pitchFamily="34" charset="0"/>
                <a:cs typeface="Tahoma" pitchFamily="34" charset="0"/>
              </a:rPr>
              <a:t>Стенд Е70</a:t>
            </a:r>
            <a:endParaRPr lang="ru-RU" altLang="ru-RU" b="1" dirty="0">
              <a:solidFill>
                <a:srgbClr val="D6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endParaRPr lang="ru-RU" altLang="ru-RU" dirty="0">
              <a:solidFill>
                <a:srgbClr val="D6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12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тел.: 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+7</a:t>
            </a:r>
            <a:r>
              <a:rPr lang="ru-RU" altLang="ru-RU" sz="12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495 626 51 49</a:t>
            </a:r>
            <a:endParaRPr lang="en-US" altLang="ru-RU" sz="1200" dirty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12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факс: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+7</a:t>
            </a:r>
            <a:r>
              <a:rPr lang="ru-RU" altLang="ru-RU" sz="12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495 626 51 56</a:t>
            </a:r>
          </a:p>
          <a:p>
            <a:pPr algn="ctr">
              <a:lnSpc>
                <a:spcPct val="150000"/>
              </a:lnSpc>
            </a:pPr>
            <a:r>
              <a:rPr lang="ru-RU" altLang="ru-RU" sz="1200" dirty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Адрес: 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125009 г. Москва, ул. Тверская, д. 12 стр. 1, офис 24</a:t>
            </a:r>
          </a:p>
          <a:p>
            <a:pPr algn="ctr">
              <a:lnSpc>
                <a:spcPct val="150000"/>
              </a:lnSpc>
            </a:pPr>
            <a:r>
              <a:rPr lang="ru-RU" altLang="ru-RU" sz="1200" dirty="0">
                <a:latin typeface="Tahoma" pitchFamily="34" charset="0"/>
                <a:cs typeface="Tahoma" pitchFamily="34" charset="0"/>
                <a:hlinkClick r:id="rId3"/>
              </a:rPr>
              <a:t>www.bentonit.ru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sz="1200" dirty="0">
                <a:latin typeface="Tahoma" pitchFamily="34" charset="0"/>
                <a:cs typeface="Tahoma" pitchFamily="34" charset="0"/>
              </a:rPr>
              <a:t>Руководитель проекта О.А. Ильина</a:t>
            </a:r>
            <a:r>
              <a:rPr lang="en-US" altLang="ru-RU" sz="1200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12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200" dirty="0">
                <a:latin typeface="Tahoma" pitchFamily="34" charset="0"/>
                <a:cs typeface="Tahoma" pitchFamily="34" charset="0"/>
                <a:hlinkClick r:id="rId4"/>
              </a:rPr>
              <a:t>i</a:t>
            </a:r>
            <a:r>
              <a:rPr lang="en-US" altLang="ru-RU" sz="1200" dirty="0" err="1">
                <a:latin typeface="Tahoma" pitchFamily="34" charset="0"/>
                <a:cs typeface="Tahoma" pitchFamily="34" charset="0"/>
                <a:hlinkClick r:id="rId4"/>
              </a:rPr>
              <a:t>lina</a:t>
            </a:r>
            <a:r>
              <a:rPr lang="ru-RU" altLang="ru-RU" sz="1200" dirty="0">
                <a:latin typeface="Tahoma" pitchFamily="34" charset="0"/>
                <a:cs typeface="Tahoma" pitchFamily="34" charset="0"/>
                <a:hlinkClick r:id="rId4"/>
              </a:rPr>
              <a:t>@bentonit.ru</a:t>
            </a:r>
            <a:endParaRPr lang="ru-RU" altLang="ru-RU" sz="12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altLang="ru-RU" sz="1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Группа 11"/>
          <p:cNvGrpSpPr>
            <a:grpSpLocks/>
          </p:cNvGrpSpPr>
          <p:nvPr/>
        </p:nvGrpSpPr>
        <p:grpSpPr bwMode="auto">
          <a:xfrm>
            <a:off x="6019" y="226640"/>
            <a:ext cx="11971491" cy="826295"/>
            <a:chOff x="-2" y="107134"/>
            <a:chExt cx="11971507" cy="826295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-2" y="460631"/>
              <a:ext cx="2232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КОНТАКТЫ</a:t>
              </a:r>
            </a:p>
          </p:txBody>
        </p:sp>
        <p:pic>
          <p:nvPicPr>
            <p:cNvPr id="12" name="Picture 13" descr="\\192.168.0.3\2. маркетинг\2.4. Дизайн\2.4.1. Логотипы\Логотип_ГК_Bentonit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368" y="107134"/>
              <a:ext cx="2497137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369868" y="3661140"/>
            <a:ext cx="2845812" cy="821059"/>
          </a:xfrm>
          <a:prstGeom prst="roundRect">
            <a:avLst/>
          </a:prstGeom>
          <a:pattFill prst="zigZ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9078" y="3661139"/>
            <a:ext cx="2952328" cy="821059"/>
          </a:xfrm>
          <a:prstGeom prst="roundRect">
            <a:avLst/>
          </a:prstGeom>
          <a:pattFill prst="zigZ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466" t="75199" r="63681" b="21724"/>
          <a:stretch/>
        </p:blipFill>
        <p:spPr bwMode="auto">
          <a:xfrm>
            <a:off x="7032104" y="4892847"/>
            <a:ext cx="4208116" cy="33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132" t="80449" r="46553" b="16161"/>
          <a:stretch/>
        </p:blipFill>
        <p:spPr bwMode="auto">
          <a:xfrm>
            <a:off x="6847732" y="5540787"/>
            <a:ext cx="3141864" cy="36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661" t="83599" r="67815" b="13320"/>
          <a:stretch/>
        </p:blipFill>
        <p:spPr bwMode="auto">
          <a:xfrm>
            <a:off x="6847732" y="5790339"/>
            <a:ext cx="3374490" cy="33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0"/>
          <p:cNvGrpSpPr>
            <a:grpSpLocks/>
          </p:cNvGrpSpPr>
          <p:nvPr/>
        </p:nvGrpSpPr>
        <p:grpSpPr bwMode="auto">
          <a:xfrm>
            <a:off x="0" y="364486"/>
            <a:ext cx="4095750" cy="576263"/>
            <a:chOff x="0" y="357166"/>
            <a:chExt cx="2571753" cy="576263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0" y="460631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ОБЪЕМЫ НАКОПЛЕННЫХ РАО и ОЯТ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69868" y="630762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1 - НО РАО</a:t>
            </a:r>
          </a:p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2 - 5-й национальный доклад Российской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Ф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едерации о выполнении обязательств, вытекающих из объединенной конвенции о безопасности обращения с РАО и ОЯТ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9868" y="1918380"/>
            <a:ext cx="2845812" cy="821059"/>
          </a:xfrm>
          <a:prstGeom prst="round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45383" y="2048371"/>
            <a:ext cx="2931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Более </a:t>
            </a:r>
            <a:r>
              <a:rPr lang="ru-RU" sz="2800" b="1" dirty="0" smtClean="0"/>
              <a:t>550</a:t>
            </a:r>
            <a:r>
              <a:rPr lang="ru-RU" sz="2000" b="1" dirty="0" smtClean="0"/>
              <a:t> млн м</a:t>
            </a:r>
            <a:r>
              <a:rPr lang="ru-RU" sz="2000" b="1" baseline="30000" dirty="0" smtClean="0"/>
              <a:t>3 </a:t>
            </a:r>
            <a:r>
              <a:rPr lang="ru-RU" sz="2000" b="1" dirty="0" smtClean="0"/>
              <a:t> РАО</a:t>
            </a:r>
            <a:r>
              <a:rPr lang="ru-RU" sz="1600" b="1" baseline="30000" dirty="0" smtClean="0"/>
              <a:t>1</a:t>
            </a:r>
            <a:endParaRPr lang="ru-RU" sz="1600" b="1" baseline="300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76974" y="1928809"/>
            <a:ext cx="2952328" cy="821059"/>
          </a:xfrm>
          <a:prstGeom prst="round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76974" y="205908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Более </a:t>
            </a:r>
            <a:r>
              <a:rPr lang="ru-RU" sz="2800" b="1" dirty="0" smtClean="0"/>
              <a:t>22</a:t>
            </a:r>
            <a:r>
              <a:rPr lang="ru-RU" sz="2000" b="1" dirty="0" smtClean="0"/>
              <a:t> тыс. т  ОЯТ</a:t>
            </a:r>
            <a:r>
              <a:rPr lang="ru-RU" sz="1600" b="1" baseline="30000" dirty="0" smtClean="0"/>
              <a:t>2</a:t>
            </a:r>
            <a:endParaRPr lang="ru-RU" sz="1600" b="1" baseline="30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5383" y="12863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В России на начало 2017 года накоплено: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840" t="79439" r="63681" b="16334"/>
          <a:stretch/>
        </p:blipFill>
        <p:spPr bwMode="auto">
          <a:xfrm>
            <a:off x="6888088" y="5090164"/>
            <a:ext cx="4136108" cy="4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7924" t="35300" r="45373" b="32151"/>
          <a:stretch/>
        </p:blipFill>
        <p:spPr bwMode="auto">
          <a:xfrm>
            <a:off x="6456040" y="1944649"/>
            <a:ext cx="5542175" cy="276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6974" y="387466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ОЯТ – 650 т</a:t>
            </a:r>
            <a:endParaRPr lang="ru-RU" sz="16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369868" y="3736487"/>
            <a:ext cx="291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ТРО – 1,2 млн. м</a:t>
            </a:r>
            <a:r>
              <a:rPr lang="ru-RU" sz="2000" b="1" baseline="30000" dirty="0" smtClean="0"/>
              <a:t>3</a:t>
            </a:r>
          </a:p>
          <a:p>
            <a:pPr algn="ctr"/>
            <a:r>
              <a:rPr lang="ru-RU" sz="2000" b="1" dirty="0" smtClean="0"/>
              <a:t>ЖРО – 1,9 </a:t>
            </a:r>
            <a:r>
              <a:rPr lang="ru-RU" sz="2000" b="1" dirty="0"/>
              <a:t>млн. </a:t>
            </a:r>
            <a:r>
              <a:rPr lang="ru-RU" sz="2000" b="1" dirty="0" smtClean="0"/>
              <a:t>м</a:t>
            </a:r>
            <a:r>
              <a:rPr lang="ru-RU" sz="2000" b="1" baseline="30000" dirty="0" smtClean="0"/>
              <a:t>3</a:t>
            </a:r>
            <a:endParaRPr lang="ru-RU" sz="2000" b="1" baseline="30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5383" y="3111778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И ежегодно образуется:</a:t>
            </a:r>
            <a:endParaRPr lang="ru-RU" sz="2000" b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863752" y="1484784"/>
            <a:ext cx="6530228" cy="47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 flipH="1">
            <a:off x="11300" y="399053"/>
            <a:ext cx="4071026" cy="576263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aseline="-250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1300" y="487775"/>
            <a:ext cx="4071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ЗАХОРОНЕНИЕ В РОССИИ</a:t>
            </a:r>
            <a:endParaRPr lang="ru-RU" altLang="ru-RU" dirty="0">
              <a:solidFill>
                <a:srgbClr val="F2F2F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401115" y="502205"/>
            <a:ext cx="5079261" cy="478336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14000"/>
              </a:lnSpc>
              <a:defRPr sz="1100" u="sng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altLang="ru-RU" b="1" u="none" dirty="0"/>
              <a:t>Согласно НП-055-14 «Захоронение радиоактивных отходов. Принципы, критерии и основные требования безопасности»:</a:t>
            </a:r>
            <a:endParaRPr lang="ru-RU" altLang="ru-RU" b="1" u="none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05914" y="3618818"/>
            <a:ext cx="2587704" cy="144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Типы ППЗРО: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Шахтного типа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Штольного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или туннельного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Траншейного 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Курганного типа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Модульного типа: надземные или заглубленные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767" t="18352" r="5507" b="10094"/>
          <a:stretch/>
        </p:blipFill>
        <p:spPr>
          <a:xfrm>
            <a:off x="1052192" y="3688708"/>
            <a:ext cx="2638626" cy="18722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550" t="21942" r="26770" b="16086"/>
          <a:stretch/>
        </p:blipFill>
        <p:spPr>
          <a:xfrm>
            <a:off x="8415263" y="3817429"/>
            <a:ext cx="2540602" cy="269712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63352" y="733940"/>
            <a:ext cx="11714158" cy="3829967"/>
            <a:chOff x="1584594" y="1154928"/>
            <a:chExt cx="7451902" cy="3829967"/>
          </a:xfrm>
        </p:grpSpPr>
        <p:graphicFrame>
          <p:nvGraphicFramePr>
            <p:cNvPr id="4" name="Схема 3"/>
            <p:cNvGraphicFramePr/>
            <p:nvPr>
              <p:extLst>
                <p:ext uri="{D42A27DB-BD31-4B8C-83A1-F6EECF244321}">
                  <p14:modId xmlns:p14="http://schemas.microsoft.com/office/powerpoint/2010/main" val="2162850583"/>
                </p:ext>
              </p:extLst>
            </p:nvPr>
          </p:nvGraphicFramePr>
          <p:xfrm>
            <a:off x="1584594" y="1154928"/>
            <a:ext cx="7451902" cy="38299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1905555" y="1746893"/>
              <a:ext cx="2040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114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dirty="0">
                  <a:latin typeface="Georgia" panose="02040502050405020303" pitchFamily="18" charset="0"/>
                </a:rPr>
                <a:t>РАО 1-го и</a:t>
              </a:r>
            </a:p>
            <a:p>
              <a:pPr>
                <a:lnSpc>
                  <a:spcPct val="100000"/>
                </a:lnSpc>
              </a:pPr>
              <a:r>
                <a:rPr lang="ru-RU" dirty="0">
                  <a:latin typeface="Georgia" panose="02040502050405020303" pitchFamily="18" charset="0"/>
                </a:rPr>
                <a:t>2-го </a:t>
              </a:r>
              <a:r>
                <a:rPr lang="ru-RU" dirty="0">
                  <a:latin typeface="Georgia" panose="02040502050405020303" pitchFamily="18" charset="0"/>
                </a:rPr>
                <a:t>классов </a:t>
              </a:r>
              <a:endParaRPr lang="ru-RU" dirty="0">
                <a:latin typeface="Georgia" panose="02040502050405020303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66776" y="1721568"/>
              <a:ext cx="2122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ct val="114000"/>
                </a:lnSpc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dirty="0">
                  <a:latin typeface="Georgia" panose="02040502050405020303" pitchFamily="18" charset="0"/>
                </a:rPr>
                <a:t>РАО 3-го, 4-го </a:t>
              </a:r>
              <a:r>
                <a:rPr lang="ru-RU" dirty="0">
                  <a:latin typeface="Georgia" panose="02040502050405020303" pitchFamily="18" charset="0"/>
                </a:rPr>
                <a:t>и</a:t>
              </a:r>
            </a:p>
            <a:p>
              <a:pPr>
                <a:lnSpc>
                  <a:spcPct val="100000"/>
                </a:lnSpc>
              </a:pPr>
              <a:r>
                <a:rPr lang="ru-RU" dirty="0">
                  <a:latin typeface="Georgia" panose="02040502050405020303" pitchFamily="18" charset="0"/>
                </a:rPr>
                <a:t>6-ого </a:t>
              </a:r>
              <a:r>
                <a:rPr lang="ru-RU" dirty="0">
                  <a:latin typeface="Georgia" panose="02040502050405020303" pitchFamily="18" charset="0"/>
                </a:rPr>
                <a:t>классов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75478" y="1757014"/>
              <a:ext cx="1957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itchFamily="34" charset="0"/>
                  <a:cs typeface="Tahoma" pitchFamily="34" charset="0"/>
                </a:rPr>
                <a:t>РАО 5-го класса (ЖРО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eorgia" panose="02040502050405020303" pitchFamily="18" charset="0"/>
                  <a:ea typeface="Tahoma" pitchFamily="34" charset="0"/>
                  <a:cs typeface="Tahoma" pitchFamily="34" charset="0"/>
                </a:rPr>
                <a:t>)</a:t>
              </a:r>
              <a:endParaRPr lang="ru-RU" sz="16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21" name="Рисунок 20"/>
          <p:cNvPicPr/>
          <p:nvPr/>
        </p:nvPicPr>
        <p:blipFill rotWithShape="1">
          <a:blip r:embed="rId9" cstate="print"/>
          <a:srcRect l="18167" t="42030" r="43300" b="22148"/>
          <a:stretch/>
        </p:blipFill>
        <p:spPr bwMode="auto">
          <a:xfrm>
            <a:off x="4839043" y="5314751"/>
            <a:ext cx="2592289" cy="135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6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0"/>
          <p:cNvGrpSpPr>
            <a:grpSpLocks/>
          </p:cNvGrpSpPr>
          <p:nvPr/>
        </p:nvGrpSpPr>
        <p:grpSpPr bwMode="auto">
          <a:xfrm>
            <a:off x="0" y="364486"/>
            <a:ext cx="4655840" cy="576263"/>
            <a:chOff x="0" y="357166"/>
            <a:chExt cx="2571753" cy="576263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0" y="460631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ЗАХОРОНЕНИЕ РАО И ОЯТ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69" t="29001" r="50787" b="31800"/>
          <a:stretch/>
        </p:blipFill>
        <p:spPr>
          <a:xfrm>
            <a:off x="6384032" y="1704583"/>
            <a:ext cx="5256584" cy="403244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35360" y="1196752"/>
            <a:ext cx="6750496" cy="5404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География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размещения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пунктов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захоронения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: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  РАО </a:t>
            </a:r>
            <a:r>
              <a:rPr lang="ru-RU" sz="2000" b="1" dirty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1, 2 классов и </a:t>
            </a:r>
            <a:r>
              <a:rPr lang="ru-RU" sz="2000" b="1" dirty="0" smtClean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ОЯТ:</a:t>
            </a:r>
            <a:endParaRPr lang="ru-RU" sz="2000" b="1" dirty="0">
              <a:solidFill>
                <a:srgbClr val="336699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Красноярский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край,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Железногорск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  РАО 3, 4 и 6 классов: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Ленинградская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область, Сосновый Бор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Архангельская область, Новая Земля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Свердловская область, Новоуральск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Челябинская область, Озерск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Томская область,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Северск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РАО 5 </a:t>
            </a:r>
            <a:r>
              <a:rPr lang="ru-RU" sz="2000" b="1" dirty="0" smtClean="0">
                <a:solidFill>
                  <a:srgbClr val="336699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класса (ЖРО):</a:t>
            </a:r>
            <a:endParaRPr lang="ru-RU" sz="2000" b="1" dirty="0">
              <a:solidFill>
                <a:srgbClr val="336699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Красноярский край, Железногорск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Томская область, Северск</a:t>
            </a:r>
          </a:p>
          <a:p>
            <a:pPr>
              <a:lnSpc>
                <a:spcPct val="114000"/>
              </a:lnSpc>
              <a:buFontTx/>
              <a:buAutoNum type="arabicPeriod"/>
              <a:tabLst>
                <a:tab pos="179388" algn="l"/>
              </a:tabLst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Ульяновская область,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Димитровград</a:t>
            </a:r>
            <a:endParaRPr lang="ru-RU" sz="2000" b="1" dirty="0">
              <a:solidFill>
                <a:srgbClr val="336699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3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png;base64,iVBORw0KGgoAAAANSUhEUgAAAjUAAADwCAYAAAD4r5W2AAAgAElEQVR4Aex9B5xcZb32c8r02d6yu6kkkFBCVVAMRcCCCPZy1avXa2/3s1x774q9d70oqNgQUZCigCBSpJd0Nrub7WV6O3PK93v+Z85mNgWyIWWTvC9s5sw5b33e2X2f+VfN8zwPqigEFAIKAYWAQkAhoBA4yBHQD/L5q+krBBQCCgGFgEJAIaAQEAQUqVEfBIWAQkAhoBBQCCgEDgkEFKk5JLZRLUIhML8Q2LhxI/7jP/4DV1555ayJ3XTTTXjpS1+Kvr6+Wffn45vbbrsN3//+93HjjTfipz/96XycopqTQkAhsB0CitRsB4h6qxBQCDxxBEZHR3HzzTfj4osvntXZ9773Pbk/NTU16/7O3riuu7Pbcq/eFHBX9erv19evv64fYPv7p5xyCnjvnnvuwTnnnFNfdZfX2/cRVNzV/eC5elUIKAT2DgLm3ulG9aIQUAgoBLYhUK1WsWrVKjiOg3/961946lOfirVr16JYLOLEE09ELBbDtddei3Xr1uH//b//Jw3f97734d3vfjeSySQ+8IEPoFQqoVAo4MUvfrH8/PjHP5Y2TU1NOOuss4RofOxjHwPJC/t9xzvegTVr1qC/vx8f/vCHEYlEpA/2ddxxx+G1r32t1A2FQshms3j+85+PV77ylfjRj36Ev/3tb4jH4+js7MQXvvAF3HvvvbjiiivwqU99SubGtq9+9avR29uL7373u/j6178u9z//+c/jyU9+Ms477zx87nOfwyOPPAJN03DqqafKfEhm2N/mzZthWRbOPfdcvOY1r9kGlLpSCCgE9ioCitTsVThVZwoBhQARINEg+eDh/rvf/U5IDUnCmWeeiTvvvBO6rosK6r777psB7NZbb8X//M//4OMf/zhyuRy+9rWvYWBgQIjHypUrhWh0dHSARIakiOotSlPe9a534Y477sCb3/xm3HDDDfL+5JNPxlvf+lb89re/xR/+8AccddRRQqpISEhMPvnJTwoBYbtvfetbMse2tja86lWvknFPO+003HLLLTK3r371q/jLX/6CZz3rWTJucJ8PKcVZvnw5LrnkElx99dX4zW9+I+SFc1u6dCkmJydFffWLX/xCCNYLXvACLFiwQPqaWbi6UAgoBPYaAorU7DUoVUcKAYVAPQKUtNB+5k1vehOmp6fx4IMPijSDNiqUYDQ3N+Phhx/Ge97zHti2DaqkSGZoy0Ly0draKj8nnHAC/vGPf6ChoUGkLyQFqVRKpB/f+c53pM75558v5IQkZnh4WGxh2J5js7B+NBrFwoUL0dXVJT+U5FBCQwJD0sNCac83vvENcMyenh4Z96GHHsKFF16ISqUiUqSxsTGRKFEi8+ijjwp5+/Of/yykim1YnvOc54AkjRKhdDqND33oQ3Kfa6a9EQmSKgoBhcDeR0CRmr2PqepRIaAQAER1RCnGihUrRJ20bNky8IfkgKVcLuOII44QgkACdPfdd4OqIZKXwcFBnHTSSVKP9jmUomzZskUkQLwZDodFzUNJCPtkIdlgfyRMExMTokoaHx/HH//4R7zxjW+U+8HYVIuxHtVNlBwFhWoijpVIJKQPqpR+8IMfCGGi+ojtSare/va3yxxYn/dIoDZs2BB0g61bt4qkhuuiNIlSJ7b/5z//KXOcqaguFAIKgb2KgCI1exVO1ZlCQCFABCh5oZ0Ly3Of+1y87W1vw2WXXSbvedBTPUVSQzUS1UEsJBmUptDGhiooEhJ6SZmmiec973m47rrr0N7eLnVJOl7/+tcLWaJdDKU7tOG54IILRK303ve+Fy960YuE0Bx//PFCSig1aWxslPYcmz9UWV166aX49Kc/LQTn//7v/0BjZpIrjk0bnyVLlgjBITnjulhInlhIrihdestb3iJqMs6PhOmBBx6QuVFKw3n+/Oc/F1LD/nmtikJAIbBvENBUROF9A6zqVSFwOCNASQmNgM844wyRZFBCwWuSBV6vXr1a1DJUS9FwmIX3SUAoqaH0hKqpgNCQjNB4lySI5CUoVB9RqkPjYpIYqoRYaFtDaQlVTVRN0a6GqqGnPOUp8pxGyyQonAclPNdcc43cpyrq6KOPFhJDe5lnPvOZ0idtf1paWkTVRDUa18JC6RKJDIkPVVH0+DIMA2effTYWL14sddavX4/bb79dSBvbUXqlikJAIbBvEFCkZt/gqnpVCCgEFAIKAYWAQmA/I6DUT/sZcDWcQuBQRYDqHKqW6NmkyvxCgNIjSrNUUQgc6ggoUnOo77Ban0JgPyFAQ16qnGhnosr8QYAqOarxqPYKbIHmz+zUTBQCexcBpX7au3iq3hQCCgGFwLxEYNOmTcjn8+KuHtgezcuJqkkpBJ4AAorUPAHwVFOFgEJAIXAwIcAYPozZQ2NrqqRUUQgcaggYn/jEJz5xqC1KrUchcLgjQPfoTCYjLtLEgp5AgTszXaOpKgpUEbSD4Q+D0bHQ9Znf5Hno0fWakXIZGG/RokUzsN51113ijUSvH6o26ElEV2b2y7QIdNOmGor36Jo9MjIi/dKDiIXpD/iM3lAsdH3m+LTLYWHiSx7A9CBiPY5PN+6gsH6QHoFu4Cz//ve/JcJvMCfGj6FbOftlH3S9Zl22IzYcm/Y/TOnw97//Xbyg6tdIqQYDBbJdd3d3MPTMK9fAtQ0NDck47CvAkJ5QDL5HO5YAd47J58SWeBAf7hPj2xAzRiAmlsSAfQfr4oCcc7AvxJhz4trouRXgz754zUKvMrbnWIzzwyjIvCY27IseWYzOrIjNzHaqi0MEASWpOUQ2Ui1DIVCPAEnAy1/+csmS/ZWvfEUOO8Zked3rXjcT64UHJ2OykLTQnZrpAliY44jxWRiYjjFWSH7oos1ouMx5xBgy7J/PaUPz5S9/WfImsW8GpmPwOro6/+xnPxPCwD6Yv4k5mUgAmGvpS1/6khyqjF/zwx/+EL/85S8lFQFj2TDVACP6BqTms5/9LC666CJJbcA8SyQ8l19+uUTlZV22ZX4lroFzJdHgPJmHietjHV4zdg3THbDf//qv/5IUCjz8mZqBuaFIFHjIM6Iw3bkZBZgu4CQRDPD30Y9+dJYRNHNVkVQwSCBJAsf9/e9/L8H6+MpUDXRDJy6MrMwow7/61a9kvSSBdDV///vfL0SDhI1u5oxhc//998u86YYeFAYZfMMb3iC5qOgezgjLxJNpFxibhxg+4xnPEEw4L7q6k+T99a9/lfUw9xbnyDQV/BywP5Idpp8IiGUwlnpVCBzMCChD4YN599TcFQK7QIDfxnlw8WBk1FsSDCZ5ZNJGHoAsL3vZy+QApjSEBzelOSy85jd+EgNKLr797W8LOeGBe9VVV0mfV155pcRtIVEgyWHkXRIW5jgiqWEiyG9+85tCiijB4IFM6QWD6FH9QUkL6/Fg5XxIKHjQkySQGJGIUbrypCc9SXI8MX4M+yap+elPfyoHOAkIY9RQIsK58TVIjcA5M7M2+2dhNF/Oj4X9BpISEjJKUkiuKCFh+gK2IxE68sgjJc0CSRBJFe8H8WnYD+8zQSWTXVIS8pGPfESIRpBLiioeEhCSGs6fkp8//elPQrC4ZkpniDX3iKSG5IqYMcYNCQgD+HEfjjnmGCEezIPFGD7EklIe7gXzXrEQB0pmSKJIaCh9omSI+8A8VC95yUtA6RoJDdfCmD0kMyRSNCCul4JJh+ofhcBBioDyvTxIN05NWyHwWAjwMKQ6ghIRShKoeuA3d35TDwoPWhqPUkVC6QC/4f/v//6vHMwkPzxETz/9dKnOA5CHM/vlgUqCQULAw5F1qBrh4UuiwsKDmWoVkiuOQdJAAkT1Ew9m9seD9zOf+Qze+c53CpEh8eCcKXlgIWmh2oeHO5NTMgAe8zBRQsFDmmtiHiX2y3FJaFgYwC8gM5xr0FegGmK/DOJHEkNSQTJF6QylOszxxAOeUheqr7jGX//61yIRCdRI0iEga+D6WKi+I46cD1+DAIFMkcD1UrJF7C6++GLJM8X1sw2lOQGhoLQo8B6jFI35pJgDi0k2Gd24fnwSs3rXefbBtZAMUvpDPEjiSKQ4J34OSPpIcIg7CxOOUrJFssl6qigEDgUEFKk5FHZRrUEhsB0CPKhJECihoSSA3+DPO+88sR0JqlKNw+i5JCQkOJR2MGUAJRQ8VPkNnukHWChJIfmguoaHNCUAzF5NSQoPW5IgSguopmLhmIwUTOLBZJHf//73JRM261FawSi8zKlEUsQ0B5QqBeX666+XS0p0KFGhioT2HyQKlFJQOkKpBIkCiQDnzfkFkhhm3mbiSpbgACcJqL8mgSL5oI0J6/LQJyEgMaJ0iq8kR7xH4hVEEw7mGPRNnFnYPzHjHEmWiDcL8eN9zp/jU8pESQrv8x4JByUqLFSfkQSR7JDMUf1FyQ3JIdVtXDP3lIXjBWPzPXEmAXvhC1+INWvWCCmjxIt7RbUU94qSIJKpwK6J7YgB8aWULtg7GUD9oxA4SBFQ6qeDdOPUtBUCj4UAv8Xz2zqlJx/84AflwCOJYNZqSlworeC3e6ojrrjiCjlgKUlg4WHIQ5MkhnmYmLyRZIa5jyg1oOTlNa95jRAS2p5Q+sDDkiSEGbdJcijlIaFiOxIW9sPDnnN6+tOfDuZA4uFKKQslIrTP4ficE9MQUGrEA58qMhIuFqp5KElhvywkSOyDJIzr4DxpoEyCw2uSARI2PiNxoGEtrzkPzuuSSy4RlRzvMTs363LdJDkf+9jHxK6IUgwSK5IcplyoL7xH0sBCwkGbI7b9wAc+IG1J+CgdIwEkUeLaOFeqAUnyaGtEzKhCouSIZIbEg/ZInC/nxbWQuBFvSnGCPSIZIZZB4X5zf0hqqLoinpwP7ZH4Q/UYVU2nnnrqjGQoaEtpFtvS7ojr5/6rohA4WBFQhsIH686peSsEHgMBqkVot0IVAwkMD2YeVvxGz0OT94KcSzzsKUVgXRa24wFMosLCPEx8xm/0QSFhIFlhHyQX7JNqD5IVSkx4eHIsShOoyuHhzP4Cjyse2jxMeZjzIOV7EhSqvyjFIXnhc0p5WDg/Gr1SKvPb3/5W7pGckAgEkgfaDnFOwdgkS5TmULVCMsCxgnnQA4z5odgXpR+0NyExoXQmKGxPiQvJQaBOCp7xlSSIc2Q71iWOwVyo/iL5oySM5INjkMAE+8F5UlpDQsg1cZ60F2KhFInPOVfOOcghxTqcC/eO62a9YM+IH/eM6yTmnBvrkuxwXObRYj9BX/XrCK75mSEhYj+PVS+or14VAvMRAUVq5uOuqDkpBA4yBPgtnxKBIBP3nk6fqh6SAGa9ri9UD1GlRXVMcPjXP5/rNe1PKLmgB9KBKiQ1VAv97ne/O1BT2GFcki/iQnIUEModKqkbCoF5jIAiNfN4c9TUFAIHCwL8lk9pBSULT6SwD0p4KAGpL5T2UEJRr3Kpf34wXlNCxfVS0jXfCqVeJDhUS6miEDiYEFCk5mDaLTVXhYBCQCGwnxCglxnVXFQ7kmiqohA4GBBQpOZg2CU1R4WAQkAhcAAQYCwe2uuQ2NS7kB+AqaghFQK7hYBy6d4tmFQlhYBCQCFw+CFAl3saHNNmKnCJP/xQUCs+mBBQkpqDabfUXBUCCgGFwAFAgC7wjENEiQ29vVRRCMxXBJSkZr7ujJqXQkAhoBCYJwgEQQnpGs5ggqooBOYrAkpSM193Rs1LIaAQUAjMMwQY84fu8IxjU5+2YZ5NU03nMEZAkZrDePPV0hUCCgGFwFwRYNBDBulj9ORDycV+rjio+vMTAUVq5ue+qFkpBBQCCoF5iwCNhplCghGUmZJBFYXAfEFAkZr5shNqHgoBhYBC4CBDgNGHmYeKua1UUQjMBwQUqZkPu6DmoBBQCCgEDkIEGHWYecDqc1QdhMtQUz6EEFCk5hDaTLUUhYBCQCFwIBDo6+uTlA87S/x5IOajxjx8EVCk5vDde7VyhYBCQCGw1xAY7BtA1XZwxJHLZvq0PQ+258KyLayfHMR4bgJlK490ZgDT2VGcsOg4mJFWdDcvwsKWHoSMKKIq0MgMfupi7ggoUjN3zFQLhYBCQCGgEABg2zYKjoVitYhCtYi+vvWYTmWQ6EliqjiJkcwoMtlxTGZH4Hl5xHQLDaaHGGyENQ0ONDh6COUKYIYaEAm3o6VpETobe9HVsgQdLb3oSHSgJZqAyj6lPnK7g4AiNbuDkqqjEFAIKAQOQwTSxRzgOjBCIQykh7B5eis641HEDWBDehCVcg6dsThSbgmTmXGMF6YRyubQPz6Ork4dnlWEYVsw4cL0CKAOF4DrAXxLoqLBA/Nl6oYmr56hwzRDyFkOHC2MmNaAipFET+tSLG5fAS/aiuM7j0JjrAWhcBwJQ4l2DsOP5i6XrEjNLqFRDxQCCgGFwKGNQMV2MJafQtkuI2pqGM6MYiA9jLZYGCG42DC1GfAcLGtsQVt7EyaLWUQMA4VyCeVKEVumRlEtprB1YhgJ2KhYBcRNDXa+imKuivYFSeimAYcsZo7FENGMRx6EUMgENA8WNNh6CFFEMFaw0ZzswZELVqKoJ3H0glVob+hGMtaC3obWOY6mqh8qCChSc6jspFqHQkAhoBDYDoF0pYSiVUSZ6qFKHvlqDvlyFmUrB9crw6qWULULMHWgORlDIhpBIhxCyDRhlS24roZspYzxXApjqQlkCykUCikUSxnobhlhz4GpATHThKdp0KD7EhhDQylfRWqihLYFcURiJlxn7sRmu+XMSHY8eIiETNiuDS1kQDNCqLoaihalQFG0Ni9EItaJzpYlaG/sRU/zIrQk29EUa1Y2O9uDeoi9V6TmENtQtRyFgELg8EGAApCB7BjGshNoiUZQsYpYO/UoHLuMBfEIUqUMposptERMLGhrhau5QjtihgmDUg/bRkg3AU9DvlqFbTsYyKZQKecxlB5HpZwREgO7BNOrIqJ5CBs6DM0ANJ/A7IqqUJ1UKdnITJXR2BpFLB4ClU6arsGxXXi7argH2ydqLK2mztI96IYuPxYVXkYYubyFihZFb/NihKMdaG9bipXtR8INN6G3qRvdyZY9GFU1mY8IKFIzH3dFzUkhoBA47BGoVCoouFS4eBgicclNoikaQrVaxIMj6xExPCxpakTBK2GqkMKCRAM6mxphuw4814XuAa5NU1wNjuvCdT2YOu1PfLuWnGWhXK1gODuNcjmH4dQYPCuHUjkLw6mI3QxrU91EAuNbv/i2MLu7ObpO4uRifCiP1s44dA2olB00tUZlPpzTviy+cbEHzsPQNbieAy1kwgyFYNsexssO2mJtiIRbUAq1YHHL0Ti6+xgcv+x4xEjcVDnoEFCk5qDbMjVhhYBC4FBAoFC1UKqWUagUULAKyFUyKFp52F4JpXIOeSsLuBaiuodkMgpN80Q9ZLguwroBTdNg2TacShWmYaLqOrAdV1Q0hq4LmTF0Q9RCZdtBwSojVcphKpdCrphCJp+CXcnCs0swvCriug62M2tt9hbfoGSGZObOv2/Frdf0o5Cr4qQ13bjgVStFWuPtrYHm+KEg4QnrGjzdQRoGNvfnUBorIh5OINnag5OPOwtPOfFsrF6yGhHlezVHdA9cdUVqDhz2amSFgELgMECgWLWRqWSRLaUwkNmKhG5jpDCO6dwUOmIRxCImLM9CPGyiMRKFYeqwLXoMGXBdF47j/xAq1/PAKL718g0eziQjQmBIZTQN0+Wy2NJM5FJI5WkHM41CMQ3dLgGOT5RCNQJDlyNP5EH7ZjM4HzOk4dsfuR3DW3Izg7zlk6di8YpmWBVn5t7+vAgZGsoesGmshLH+HGIFC2FDgwtKdgA9HIIbiaJjwXKcdPxZeNIxT8Mxi49FjJbLqsxbBBSpmbdboyamEFAIHIwIjOZTSBWnkSpOYrwwAtMpYTQ/gmN6uuBoDhKUslA1VFMJVas2KFchYXFqpGVX6yaB0XUduuaTGAa3qzoOUqUCcuU8xrJTyBWmUSqmUShl0KA5cJwqkqYBrdaOaiS6Ve/PEokY+OP/rcXt1w/KsC0dMbzpY09GQ1NY1ED7cy70qtJMHUP5Kvr6svDGS4jR2sd3t5o1Fc1zfXfzaAi2GUFzxxI86YSzcebJz8CqnpWglZAq8wsBRWrm136o2SgEFAIHCQI0dJ0sZTFdmMJUYRyp4jiK5Sl4bhnxmIbWRAwR04RdrsDUDJQsmq365OWxlqhTclKTxoiUo0ZgSESqrou8VUGqmEO6mMZ0bhr5QgrVchZOtYio5oghcNQwRHLjkxdKYg5soU0LjYPvvmUYuVQFJ5zeja7eBKrV/UevSAgpncm7wMbhIqYHsoiVbZiGTjvpxy2aRyNnD0Y0DCcUEwnOycefhdNWn4mje1ch/Lg9qAr7AwFFavYHymoMhYBC4KBHoFi18GhqELZdwEBqCxyngKqVQch0sKCtGbR1CWk6KHnhAS7Gubvp4kMiE9INIUGlqgXTMGB7GkrVKlLlAiZzKRSKGYxlJoAqjXlziMKmggpRSmBqUhha1BxoArPTjWa4GUMT124G2qtWHFQt13dX2mmDvXuTbucM6jeYtdDflyMbRUwHPBr77EGhBIdEDWETVTOM7t6jcNLqs7DmpHOxasEKKBPjPQB1LzVRpGYvAam6UQgoBA4dBCaKOThuBY+MbUDS9LBuciMaDAfhiIeYqaE5HodTtYGavQsNdMlfZlu71M5sid8CkLjwh9IXFpIPU9NB2xYaDQ9kM7h9eBDX9m3ECR0dWJUMYyw1ghatgnw5j2aTUWB8byRNI53xCUxgZzsvycwB/kiIdMbUkLE9rB0soDCYQ6LqQDd9d/S9MT2dUjXNhRYJwUw0wYx3IDNSwZLeZVjRtVjspGyrCsux4boHxn5ob6xzvvcRTcTxzxvvgiI1832n1PwUAgqBfYoACQXdpQvVDLZODQAoYiI3hMawgZbmBKKGhrDEdHFhV20J8U8pjE9NfFdhURkFRKXmeWTRG8nzJTa0e+E4FSFCDhzbxmQhj62FPB7NZ/FwahIbpyfhWRZWxBqxKp5Aa8hDzABszYWneRJjJqq70DUPuubC1DVEdA+mkCa6a2sIiaGwn4aAlCqQQ1DJE5CffQrmPOqceDiahr5UBUN9WZjpMiKGJt5g+2KaxNpjSglGMoyEEGpoxIJFy3DM0Sdg9YpjsayzF8lwFLZdRdWuiiRvv4mq9sWC502fHiLRCKYmpvGuV75RkZp5sy9qIgoBhcA+RyBbqYgnUrowibHiKKqVNLLlKYTcCpqb40iGQ+A3b83xxD2ankckLIbG2C6+IW8wSRIFxoRJ09OoWhWjUddxMZbPIlsuI+Jp0F0XqWIB5YqFBnobucBAIYe1+TTWF7MYLxdBS9QViUac3NCKo2INaDVJTQDL9WC7nu/xBA9l14HluqiCAfRcFF0bZdcWKUHM8GDDRtGzYWoeGkwI4bHggqmRorom6haRFNUWQKlP8J7BfrcnPQer5IfrMk0dExUHmwbyKA3nEbc96Ob+U80JwXEcWHYVFc+FmWxAz+LlOObo43HcimOxtKMHyVBECA7r0EhclT1DQOzOwlH86tvfxO1XX6VIzZ7BqFopBBQCBwMC/ekxpEvTSBXGMFEYRUyjjco0lne0wjB50BvwbD8wHQkJvY8qjoOKY8vy6KU0WSpiulRETNORMAwMZNIYzKTRHoqg1QhhJJdFulxCixlGo26iVPsWTluXMIPWaUBEM7CplMMVE1sxUCmK7c2yWBInJZtxVCyJNpOyIMDyXCEyosYK1Fly3vmHHucjpfYqBsW1ehXXRdmlGozSG6Dk2ph2LDGCbTIYNNjGmEOa46E9rItaLe/Z8j5paEiatb5JCij1YZLJwEanloCSNTi0r2rbVn++XIV0DZYGbJ6sYOTRLKL5ihgHM4XDgSoc2XUcVCmpgycEp3vxETjm6BNxwpHHYUlHN+JmGI5dFRKkCM4cdsoDEo0NuOWGf+DWn38FU1lXkZo5wKeqKgQUAvMUgbJtI1POYiI/gWx5GtP5UVSqaUQ0G7G4jtZkQlxzXctGtUrpSgmWzWB1DoqWJfmNmCLA8Dzky2XkSiWxX0lqBsoSeZcpAjTEdbMWpYSRXfxDnzYxlHjwMOI9GgtTqsIkjvKf5yGs63g4n8atqTEcm2zGynijkCJKFUT64vlkhIxhe0Ij74VI+EyGpEXKdnXl2JZHjGXjVwkMVjkXun+TtHGefEz1WMF1RPJjMLUAXORhwxHpjoc4pT81dZep+6owxm+h53NYA0ggOH8Wg/ZCNcJDiU9tGj4BqtXZly+02TUMHSNFG5u35GCPFZDgJKhu2pcD70nfJM1VC5bnIdTUhJ4ly3HMquNx/PJjcUTbAvkMVezqjO3VngxxuLQJhUOYTuVxyac/imZvHOuHq4rUHC6br9apEDiUEMhZRWzNjqJSSWOyMIqixSSLaYSjGpLxKMIeJNrucCqNslWF6QFV28ZUsSDeSXFNh+Z6kMPDBWIkJgSIB42mCwnhWx7QPDAD0uITAp80kBqQSJDmiITAcTFYymOoUsSxiWZEdH1GdUSSQdsXs2bzYjmu2NvslMBsR1Zk37a/t6v3j0N+hG7USAePe6ZS4KHP+QWkjGuuei6qrgdHKJaLEiVIngNPbHg8FOFIzB2aj8RND47miu1PRPclPiF6FokhtE9+KPVhrikWqrr4bAcSJE/n/g8D5hU9YMNoEVNbsoiVdt9Ne+6j7b0WRIMSHKtqyWdBb25BZvkyvPXMi3D2opUoVCt7b7BDtKdoIolffucHGLrjT+joaMHDfTnUCRwP0VWrZSkEFAIHNQIj+RR02Lhn+BE4bhGPjG9Es26jqSGC4VxKDtsOI4KEp+OhoQlkyiX0RhMS5G66XBJ1TLMZRkQ30Ek7Fy3sSxaoozEj/rHNg1bEG9si9vI9Dx6+ijJKzmQa32oSXp+eS5R2jJaLeCA7jbvTk+grZhE1w/jA8uOQ1KeautoAACAASURBVGOwmGvIo3EqJSSAxdEowdHYNzuUEWZeeU+e1dpI23pZAwPHca7yumNd0gVRtUgdnz3MjCUSGvo212QXHuDUhmcdziWQAoU8HSEjqKejifOUtz6ho8RHJFEO4FU9FF1HiI9Ld20dmEIVadcWnDrDVAk5SNPeR9fQFfb7rtA2SKRfvs0PP6TUEvkI15DxlzDL3sefqU82NUNHf66KLX1ZcdNu4DT3omfTvvzFkXUYBqJGDCHXwx2w0D+yGW+hEbp81vbl6Ad53x4QT8Zxz533ou+O69HZ1ACvFvJIkZqDfG/V9BUChxICFdfBhok+DGXGsH5sI4pWGpvGHsWy1iZ0NMSRKxZg2C4sT0MxZyLKzNKOi6phoWwYODKcgBZO+JF54aEx2ShncRAzhqkHgoObkgkWeRF+UTu46U3Em7VXnyRQgmOIBIc5lkbKRdyfmcKdqXFsKeQkTcFRySb856KjcGxDMxrMMGwmlWQm6xkW4g9Gw8ZApcTxmRtJyIgH8Zyhxw7te5iUUubBp44nEYg5d/7UOIjfjxz8NQJD6VHt1N9BCiREyidpcmbWtZPxBYzaVfCsBpAg5Q/BOyLh8UmZv6YIdLTVJFskb40IY5EGiVzsVjyUPRdhqr5obF0ECnBRoD2PRrWWB83wpT/MbxU1qfoi4aJHFw2e6cbuE56QpiGqaSLtKbge1g/lke7PImE5on7anSB6soB59E/Y9bApaqI/ruHdZ78Q5y07FtlKaR7NcP5NxQwZyGRLuOk3l6EpYsOrC32oXLrn336pGSkEDisEaOC6NTOMzePrsXXkEXhevubRY4jKJuJQdcTM054vYanZr9BdOjicSVB8klKjCzW7ETIW/0De9kpwfT6z7d72dYL3fl26UGuYrJRxX2pCiMzmfEYC3h2dbMaTWzvB145wVIKuibGvjOvPidmhdUNH1bFFBRaMTeJiVx24lgfbBuyqi7Gt44jnLSQbYwg1xWCZQNXQEUmEEY6FhfSQBAXEhSod2riIkbNNuxwSIaZBcIVRCAkiAgFJkYXtjLhsu1e7kjb11zW05P6265krAdXHTVDzcd8G9sxesYVwSEqjSHJc+GouSo48DzRl5jHFNZAEVcSlnS7sZFMONjplbLJsdKYrWDJeEDWfs5MUBxx6vpeQ5yFlGrghAZxz3Kn46XP+209M6u6/SMvzHaOdzS+WTOIPP7sMG274FVpbG0WSFzZ1PNKv1E87w0vdUwgoBPYDAn2pYWyZ2oSR6Y2wy1PoSMbQHbVhV0NycAa5kWjXIQHrmGyw9m2fh6cv8eBEfamKbx/iS1koXfEPfl9dwje+RMY/hCkBEQVQTSLD/kgAaFjLW0KQ2KZm+0F7mJ/1r8O6zBSOaW7H61Yci9VNrWgPR8XmhkSGqigSNEYUrlpUtRgImyYy0wXkp4vobmnFgkQLBvrGkZrI4aiehWhNNOCuex7BxOY+9DgOTnZt9JghmKE8XFPDuGUh4zhItMQRbohhoFLGiFVBa3cz2hY0IeW6mLQqiDfG0drRAM/UxHuLsVLCMRMkVIIDVV48KLk4/k9X8ZqnlGz1LNLjr9tnJduua1d7RGqE7NS2SjqoI5a64dvXBOPFa/F4OW9p52+v2ORcnp3E2nIZRxhhLDMSKDdpsEolJMiMRCq2Hz64e2kIfl6rmobb4hq6F/Tii2e9RFSATIUhZH0vjXModcOPbzwew4a1m7Du5j+jrTk+SzXJtSpJzaG042otCoF5jsBIbgqbxtdjeHoDSsVxdDUmYFJ9RK8kx6mdubWDV05fLqhGSAKlDf+y1UiI/1qrU3vjH4TbHca109FvGjzzX3mA0INJvJYY9ZWERzRRzPVDIw+qgxwMFnJiENwbSaBSslCukLiYcCoOslMFGK6OjkQjKoUqxkdSSIai6G5uRT5TxPDoFJKRKLpbmuHYDkanmSPKQyRkom94CJFyCc2GhrZIGOl8Hm7VQlzT0B4KweSkbUcE7DQ+ptSIy2GY/rzjIksxT8REqCGKrOdizLaAWAjRjiSskI4MYw/HQoi1xiXqbdUAjLCBSCQEw/TVceI9JEH8AFckPtwD/8elPomY+LAHu7AduZFd4g7MMJFadb+t/2SHNnWtZj+TfmoqQKqbbBuVchkbS3k58JdoppDaAjxMWGXk8nmES2VEKeDQfXyCIefjq3zmXA+3J00MNMVw6fPegnOWHI10paQIzWNsGD3cbFfHTz//OTjD94OGwvwywhJIahSpeQwA1SOFgELgiSMwVkhjML0FW0bWIVfYip7WJCI0mi0zsqqzTW1Uf2gKr5F/ZpMaqeNX9P+WBYftbKISfMX3qwf1/UOSfxhF/eH4rtZlx8FQIYe7U2O4dXoYi8NJvLrnKDE8tEsOyrmKEJaoZ6CULqNcrCIZigG2h2KuDM/20BSJSZ+lclleo5GwePfQdZfSEtM05L3jOHIdNgxRX/EPMqU5tgfQLd2yfRUVSVS5UpHDvGpZMBwHpVKJOiq5TpDYsG/bRlzX0GjoCLm0dfFzQdHGl9oaZuamMXDRdVHUAMfUUQ3rKBhAztDgRA3oDRE4URNFBqeLmog0xWDGQhCVjqkjFDYlmF3guk43eNr4UONDHBmgkOqvoASHjM9Jfez9/aijMP7GBLeF0LA9d5HkkrYzVYkZZKNcLqNcKkmgw7AQL/8Zu+D4DIxIG52xchH5bBbRcgVRMbiev+SGdjQbYybuTWh4/9kvxbtPeyamS4UAQvW6CwTiDQ24+rdX4p4//BAdbb7aKagakBplKBwgol4VAgqBvYbAZDGH/vQWDE9vRK4wjI5kBJ1RD616HNVSFUV++2ehvYlYd9aRE3Ht4Rd8khBWqn9We++LmWvHWu2lRoQ0TQdVGjxmqXKhkTAP3pBBAxUXufEcKraDStLAv9Oj+NfEMDZlU0DRwQqnEQuLgDtURiwaxfq+YZQLZRx/xDI0xuLYNJSGZzto7mxENBxCir7iNGyNhiQZpZOI+Act1T4iUUn43k6e60uAROLB9dR+oKHM1AkMysauGP7XCItURIvHBCKCwMOe67BpMFxz8ygwknGlgpLromIayOULmMhkJJ5ObzwKt1LB8NS0BNFb0ZBEk6EjXywhXPTQYYaQYHbqtANtlC7FHgq2A0fXEE5GUNaB/lIJJV1DS08ztHgIm4sl5DUX3YtakWxLIlWtoux5SDREEU9Ga3P17Y/E/IV+TFQXUtVF0lP7Rh2sXRrMcJ6aK72mY7BSxF2FNFYaEbRaDkq2JViahil7ynZCSoXV0PYGSECXqMzZWBwjxQLSmSziFQskQe48cyUi4ZwMGbg34uIZx5yOt57ydPHYqwGoXnaBQDQWxZbNA7jnmt+hvTm2g9opaKYkNQES6lUhoBB4QghkKiUMpgawZXI9MtmtaG/yD07XYiwOBqPzv82LTCU4zIKDzv9aX0dgaqRGZrSN1PA4Y7ZnqoWoJmLAXhIWy6rCZQAUx0OpUEExW0KYnk5VD9PjGTi5KtoiSRSiwA0Tfbgu0we7zURYi2CV24hT3DY8SW+HmbURCYfQ2NQgRsklqyJjRakGMgy5xykxPQIPaRIoHtKO68jhLURMSJgvZZIDXNbmr8F/7q9tW10um6j4RMeH4rHa+/WohhLiRBsg2sfU4umwX5KUcrWKUqUqxsNUW1UsC5OZLBzHRotpIqYBU9mM5LNqNQ10hMOwLQueXZXIyW0hSpuIKdMy0OPI79eImHANfcbeJ9Icg9EYxaRjI+U5iDbHEWtLoGwC5RpJiiYjYL4GZsUOUfoTMsTWh3M1KTFzNUxVK7gpO4FbMpPQXAcviLRgmRGGtdNPZe0DJJ+Y4B8/CCDVhVNOFSNcW5YJLJk6Yv6QG0pp/hp10bT8KFzxgrehPZ6UKNQ7Xaa6KQhQ1aqHorjkK19Bdu0tEkW49qdjBqFAUqNIzQwk6kIhoBCYKwL5qoWtmSEMpR/F5NSjaGrQ0RINw7McVCpVcWuWw5s2Ki5JAA/g2oFEQ1zad4orcHBI8VUTexG2M0KGnyCwFjwvny8hl8mjnLOglV0UUyUUMiWg4sKzPEQ8E27Vg1d1ENJMJCIRJM0IhlHEl4v3YCJpIZ5I4JRQB9boC3BKqAu9WkLmQK8bSo7oc2PbzKi8bU4kZJx/QMg4t1nXATmT13oC4xMQ/3EdaalvX096fEZTsxOoq78zwlPfbmbcGhmq9SNCippXEa8NhgQmlowkLCojP94MAxNSFWhVSQ5p6GxBcxy4to0wA+9ZFiJUlcFFUtdFBUbZTMzQEfUYVNAPLsi9lMjF3FPTQEXzkNM8lAwNdtSEHTFQCmsohw2Y8TCS8QjyzWHcl7BxXWZM1EynRBpwWqwRSd1AFb7HGyMWc94kj3yVUpN2+Z+g4JYf/4f1qXYbr1YwnknDyWSRYMRo3QBj6RyowqELpSK6nnoG3nTBK7Aw1oiiXanFLDpQs5rn41Ia2NiIG6/5O/7x869hQRtDNuy4iQGpUeqneb6fanoKgfmIwIapASEy6fwQ4mELbYkYGlqjYvBbLlR8TQND5/MQFUEEg7DIlRCb+nskBxTJG4YGI2RK/pupqbS4Jk+PZTC6dRKZdAFjfZM4/cijoVke1m4YwJKOTvEgcuCgoleRbIqit6UVlu6KyoIHOKUuUc1E1Erh+NwETja78LRwN3r0hHjTMCFkxWNiAJ+IIPAIYsRhvUYqxCiXLjp+HSFp25EMuUc+MUMuZl/7kpj6e9tLYnhWSweCXT1hkic8yGekOT6OfnXW3NbXTN1gfjXs/Th6Nbd3iZKsIWIYfltGBQ6ZMq6QIH8oecZhSe6orrMcW9RJZQDZYhHFckVUW80hE7lCAalcHjFdw9JkQmx9prJZcbdeFI+hx9NhTfPwhmQ8jzkaCiZwfaeHny52kC1oWJMCzsiGEHXLGLVzyEYMNLQmYRuU4lShhQw0NMfB0PgOk0TS1ocSGLr7B0SH0HD+3DMAiyIxdHXFMNLYhLHUNPRcHnEh14wfVKu8H18qlRIalyzDuy58NTriSeTEMPgATGQ/rvmJDhWORjA0NI47rvo12hq494+Nl5LUPFHEVXuFwGGCwEB6FFumN2MiuwUhrYCe1ibotoNqxQbdUIMDNZBKBO8Jj3/Yb3sVyER9pMMMG7BdG1OTWYxsmUBlpAxv2kY8FEF7vBF2yYZhGIhHwljQ2oo47UVoY2I7EiU4boSEmKyvTOGu3CBOjfaix0yKNILj0gaFZrqxWuA9RvklkeGzxyYhNaKzg1TFX8fsNW1PeHxmMEM4diAetb6FfOxYV/oWrlIjLD6DqR3e/rzlHCfYtXo+n6ojOcGYO7StGy/Ymx3Gkt2b6VsiHdf6402qvaj+ojCLBEOiCwtOstsolC1kikUhYi1hE1WrirF0GrrroSccxmiLjWsW2VjX5GHRlIMLRj0sK3JXfa8upp3wjy5NJD8lGidTlRUPo6IBD0xn4DVE0L2qB42djZJZnbm7pIPtfh/ZD6M/F+FisJDH9PQkzFwRcdbTRcG2XYt989ZzbBRMA294/f/i9OXHIVcu1ta4b8Y7FHrl3kUSSfziG9/B2N3XoKm5qeZYsOPqAkmNIjU7YqPuKAQUAjUEtmYnMJQbwMjkJnhuBgs7msVzqVLzXJJDeydoBQc+HwXXwSv142bIlMSJlMiQyBSGiogXTCyItmBRawdaGPa8ZhxL+xm2pd0I1SS09GDW65Jj49HKNP6e34Lr8pvxUHkMcT2Eb3efj1OjPSgyQ3VAGuS1RgCCw7eerPiMQEiDP896QhOsge1r5KV2wLPuDLmojRGQup2RjJ3dk67qxhc64XfiY7cd4ZD5+YPWkRxpJYe6P//6Odc9C+b9OK/+HGT3Zo3hD7Bdf7X996fsEy4SHnolER27psYz6TbvavhucituT06g24ri3EwMi7Ks46BIoklJGdVEnJ/rijs77WuYO4p5zKkSG8oVUJBoywxMqCGysBntR3WjqZ2h8l1xSZd5+txt5tMZzCnr2hjMZZCenES4WAL91tyaRHGm8l684MHMNAipSglnXPQy/Nd5L0KxRGd0VR4TAcakaUjgzn/+G9d+7/PobAnD9XzJ787aKVKzM1TUPYWAQgAjuWkMZvoxkduCamUSPW2NkiDSpkSGdha1A3cuUAmRCZtyyE2nstjaN4bc1jyiOQM90VYsae/yiYwOsesQo+LaOJS0hDUatpqwXBsbSpO4OdeHq7Mb8EBxFCE9hNMSvXh2wwo8Nb4I7UZMjJJ9QlMjIjPkajZZ8UmKf7zUE5R6YiC0RbrZVm/m0K+RGr/+tr6Jjd+fMJIdiN22+rXnfgPBx+cb27ULSIhgUhtHSJQ0nCEes9oGbbZ7lTXPjFfXvoZ3jab5fdbf86fEldX+52utdkCy/O6kTq0p79QMjV3k3QJujk7CcD0cV46Kx5clakkaPftUROIE1cYiTnRzpxs5jzO6uo+lUrByWRiui5BugBIaO2QgtqQVnZTctCRFJVXvZi6T8GcuWlCqRaftKgZSU8hOTiJepqeUDldSVgS1n/grCQ2D7D1gOjhyxTH46qveJapWMTR/4t0f0j3wi0+hWMVPP/VRhPP9MCOBN+DOl61IzU5w+dGPfoTOzk4873nPm3n6la98BUcddRQuvPDCmXv78mLjxo249tpr8bSnPQ233nor3va2t83YJezLcedT3+l0Gj/72c9wzjnn4K9//Ste85rXYMGCBfNpiofcXKZLeQyk+jE4vQFlaxK9bUnEdR1CZGZiycxt2SQyjHFCFXgqncNw/zjSA1mYGQ09kVasWNCL1qZGaKY2Q2TksJ85KP0Dk5mthypZXJvegL+k1+P+wogEvXtyciEubDoKaxKLsTDUKAdnya0K8ZkhIsHBzz6DA7ruNbgXHM7++23kxD+rd9G2drjPJjjbEQ5ZywwbmE10pH1Q/4lJVoL1zswlWHfdqz/dgJhxL+vJibSUW9v6qL/H6jUCM9Ouvg//2ofWk8zlYU8XQ18LjpCZtJNHybMQ93Sxl6rovrqpxodqlKP2GfOnKTbAJAZBodqL7CdbKGJ8chL5dBqm55MbRnJ2oiE0HNGJzpXdSDbFRGqzM3LD/sT4WNcxXilhy9QkSpOTSFi2BGLcW27g9HRaFzfxQFzDFy98PV5z9GmYVmqnYDsf8zWWbMBvf3IJHr3xN2hpmR2TZmcNA1KjDIXr0PnXv/6F5cuXzyI1t9xyC6rV6n4jNUceeSSuu+46XHXVVXjBC16w3wiNZVkIh8N1aOz6kmoAlsAItL4msQqFQvW35nzd3NyMI444Ar/73e9w+umnK0IzZwR3r0GqXMTWzCDGcwOYSm/BgtY4FlPEayVRKVVRqP+qvXtditcSv2FphoZUOout68Yx3Z9GOGdgYawDJ3Yuw4IVrWJHU7YssXfhN3DmRmIcEh5gVdeWwzUgHI16BJ8ZvhmXjt6O05uX4+Jl52NNw1IsDjeJsW/JqUo2bNdzxHsp5PlGr0H7bURl54c4n++KFGxrSwB2QnZmDvha3wFhoicVcxvJ+52TIukxqM/XmevaWH4FjuATitrzenIhtwKyMdN+O+IizYN7tdfaPeLtz5EXNRKzs3t1z2bG9yfG2c3MkSqnOEIYRgG3ehNY5sRg2mVkUSSLQAQhONICMOoMPv1Z1R5Ih9vmGdwN3Nc5WmtjgxDidK6A0Ylx5NMpmIaGqO2i+MgwHu2fQNOKLnSt7EGiIQaHObYcZr+up0j+xHuiCXQuTGCotQ0D42MoTU/vFU8pqpwmwgYeiLh4znFn4qVHngyGPdhuBsHy1GsNAX4e48kEHr7vYay76Sp0NSV2GZNmZ6AZn/jEJz6xsweH470bbrgByWQST37yk8Wlk9E/r7zyShx99NFYtWoVPvCBD+Dss8+GaZp497vfjc2bN+PBBx/EFVdcgac//en44he/KH8gEokE3vGOd4iE5+tf/7oQJR7UlMCQOLGv973vfXJgRyIR6ff+++/HsmXL8JnPfAYf+tCHcNZZZ+FrX/sa1q1bh1NPPXVmOzjeV7/6VTzjGc+QsV7/+tfLK+f0jW98Q+bByl/+8peRSqVw+eWXyzxPOukkvPOd78Tq1auxadMmGeOCCy7A9ddfj4985CP49a9/jbVr18q4d955J773ve/h3HPPlXE5XrFYFKJBaRbX+Yc//EH6P+WUU3D33XfLXInVL3/5S2zduhVPecpTRMpCUsixC4UCPvzhD+OpT32qtOV94hwUruvb3/62YEKcX/GKV+C5z30u/vnPf+K3v/3tzFyC+up1zxAg6Vw/tQUPjNyL9aN3wsMw2mI2aMyJKkPR+1F+dzhkHmM4HhThSAjhaAi5YhGbNgzigds2YPK+KbRmk3hyxyqcvvI4LF+0EPFEVJIX8ts2UwR4to1isYKmeIvYyJTEvVWXLMwMO0P6TKPeo2IdeEXnKXhd12k4Id6LiB5CwbVR9GxYkg+KR51vuMrMOWK2LFmi/Wv/nh+rROrRyJX1ROVRd38mEm3tXi2+iUfVhDzTJZibvGdwPXlOTxrW91/5bOaH9kD174NrGqjSjkOjV5VfXyIGakbtfvA8eA3us/7217V7xuxXiQvDe3X3NUYlNAxotXtyrfO96d/Xt71KHdbVSVLr79euSUJr900zjKZoEyh9+TMGcDEewK36OJY6ITR7BjzDhM5xdHqVBT987/9wTXKtBfdYZ9szM8SUDj7ppVs24wPxc5eMx9DR1o5EYxOY4b1QKkPXPIQdoDiSxtTAFCzHRaK1AbE44wyz+PF92F7stWqRkdsjMcnPpTU0YMqtSlqGMG139sDeht5mlq7hxoSOxb3L8MPzX4OoGZL8YIrUPMYfExp1mybKloPff/dbiFVGYYQjj92g9pSRuycyloQX2K0Gh0OlhoYGXHrppXKQ8o8/wX3ooYfwohe9SEJ1/+Uvf5HD+5prrsFvfvMbIRAkD29/+9txxx134L777sPixYvB5zywef33v/8dr3rVqwS+wcFBIQ4vfOELheB86Utfkro///nP8cxnPlMO/j/96U9CGniQ/+pXv8Kzn/3sWdCPjo5KWxKLH/7wh0KojjvuOPT29spYn/zkJ6X+P/7xD5Gk/Od//qfMj8SI6ixKf37wgx+AZKi/vx/vec97hIhQvfPWt75VCNMxxxyDv/3tb/jsZz8rfd11111YuHAhrr76alELkbjQG+VlL3uZjEsJD/EgaYvFYnjpS1+Kk08+GcPDw3j44YelD0p1SGQqlQoeeOABecbxghKsi4SG5JLPcrkcLr74YnR0dATV1OseIGA7LvrTQxiY3ozJ3BYkww66WhrQapiwLBv5bHHOvfJAoGqJiRMzuTw2PjKA4Y3jsCdsLIp14NyFJ2HJsd2SX4iuwDTwdap+VF+G8s9lC5jMFDFmexgKOdjqjOE3669GPNKIXz3jM9B5+Nci5zLuSbdO/yUdZc/PzSQHk9CYOU+91oCih23HS6BY2dPeZrWbxQj9noORZj2a1Wg33rDxLjvadc/bP2EX2997zNF3OS6jB+tIhuIoOxau7LsZ33jwVxhyp/C09mPxotYT0KFFJeP2tv53NXKwMNas1RHpEETyy8CB/7jxehzZEkcsEpll18WWHS3N6GhpwXQmg6HhYWSnp2EaQKhYxfRdjyK1cRSdxy1C1/JuRGNhCTjIuEP1hcEFmZ5hVVMrFjY2Y3NqEiMjIzCzOcT5WWHwwPoGu7jmfHTPw11JE25jA7587svRmWhEpkJvp/p17qKDw/x2NJ7ADZf/AfmBB9He3kh78TkVpX6qg4u5VWhPwwOfKhYexO9617uEbPCPeFdXl0hmaO/BA31iYkLufe5znxPiMDU1hW9961si2eE95iyhhOPjH/84enp6pC2lH+yXJIKHO0nUi1/8YhmDUwnqkdScf/75O6h4SCZYhySKPy95yUtEPUYJ0/j4+IwNDiU8F110EZYuXSoE4U1vepPMhRIi2gfRXoUSGIr6LrvsMlAqxTUODAwIIRkaGpI18R6J3Rvf+EZQgkNcvvOd78hra2urSJKOP/54GYsSKBaOSwJ45plnSl1KiLLZrOSuiUajaGlpETJH4kK1F7Hk/EkqOV5jYyMymYxIbihN2rBhQ90uqcvdRaAvPYyhTD9GpzcjZlbQ3daI1nAMFauKcra0W3+g68ei5J4xQkhkcvmiEJnB9SNCZHoi7TijdzWOWNmLZDImMU0YyI3JHkMhExHTkHQDY+kUhoplbHKKuM+bwL8rm7E+1y9Ra5/StRovO/JZiCWb5HO5swNk9xSk9bPezes5nDVzqFo3+J61quvgwF1uP3VJoaVJ/isa9f5t65346n2X4q7he3FC0zK8tfs8HJvoFokcpWzGHh/kHiLhCEqVEm7+2z/Q3z+K4xYcDUpt6gMjBp8TEobOtlZ0tLdhKpXG4NatYgRs6oCZK2Ps1vWYWj+MrtVL0HXEAkQiJmyLEZfrofWEhNGe7OSObky3tGPj5BgmRoYRyRcRZQjrx3EDpx3N2riJkaiOjz3tIjxt4ZFIlQuK0NTDvItrpkLYuP5R3PvX36OdGbjnSGjYrSI1deDygKV0ZcWKFTN3ecBSakMyQZLy/ve/X6QblCzQ7oXlxz/+sUhaqCqh1ITGvrymsS/tSygd4X2qeDgGSQ0lFuyLqibWv+mmm2SMfD6PD37wg3KfqqpA0hFMiP1NT0/jox/9qKibqF5in5xje3s7Xvva14qEie0C2xdKVl75ylcKgeJcbrvtNpGUsH5TU5Osh+vjPPhKckSD6f/+7/8WktHX1yfz5RiU2HDeLPfcc4/gtX79etC4NyjEhrZJXCPXzX4mJyeFHDFSK8kjJTmUwmzZskUMgd/85jeDqjiSGkrIPv/5z+O8884TUsZxVNk9BAYz4xhM92G6uBVuNY3uliRWtIVQrQDlTHEPiAzdrw35w27VuAAAIABJREFUoWh/87ot6F83gspYGZ1mM57aewxWrlmCxsYEqo6fkDFfLklKAaqXCsUCBkdHkSkDDxancY89invtQWyoDIlb9pPaVuGzK9+MM3pOwtKGHvFwyVXnLjnaPXT2Tq1ZZ+De6fKg6oWu0VEjituHH8BX7r8UN/bdgqWJBfjQiufjlMalQmEKzs6TG8xlofx7MJ2awrXXXI/Jsazk4mJwRv592EZqtu/Rj6HT3dGOrvZ2TKSmMTAwiPTEhLiFa1N5bL3xIUysG0LP8UvQuWwBQsz8bNkSMbqef9nw0BIK4ym9SzDR0YX1o8NIDQ8jWqogysjEO/GUoh3NWM2O5sLVZ+CNJ54lEprtZ6ne74gAHQss28MNl1+GuJsBjIYZO7Mda+/6jiI1ddjwsKXtR32hhIGHOckEbWioVqK0hQcyCQDtSKhWIVEgMeEh/vznPx9vectbhERQMnHiiSeK9IaSFdqt8JeSNiRU09BGh+05Nn+JecjTnoYGsrTVIZGqL2xLtQ5VYrT1oXiUEiQSCJKlJz3pSVKdkg9KYSgxIlGgVOSb3/ymSFFIZji/Sy65RNRJ3//+98Ve5rvf/a7YCsXjcZkjiQcLJSgkUpQK0YiZRIp2Q7ThIaEjMbr99tvlPbGifRBJF+fPsSjJIZmhmooSIZIt4kBDYKrkSCRpc0TpDNfHZzSYpnSIRHD7PanHQ10DY/k0+qcfxVBqI6pWCou7mrEwqaFajsAuVMTmZC44+cTSEGPeIonM5lH0rx9BdjCPdq0Bpy48CqvWLEVzU1Lii1SqVZDI8PchYpqoVMoYmpzASLaAsh6H09yGT438BmsLmxENR3FSy0p8cfVFOLPnZCxp7JF4JrSlKdol+czOZa6q7v5FgFGaw0YEH77rB/jJfZehLdyM/1l+Ida0HImwbqDoWntlD31CM42/XHUtMtN5UWt7bkE+Y4YZksjG9Wqq7VEg8aRksaezE92dnRibnMaWLX1IT4wjRLXWSBp9IymMLmrHwhOPQOfiDgkm6FTtWfNnPwwu2MXIxMtWYGvXAqzfOojU6BiSVhUhg2kXfFEWDd5Lho7bYsARvUfgM2e8QAJA7kkIhO3Xc6i/F+PgRAOuv+paTDxyOzrbG2apGOeyfhV8rw4tkg4e1iQmQbn55ptFVUQjXhIYqoRIGB555BGRTpCMLFq0SIyCb7zxRrExoQs47U+o+qHRLIkGVTVUo/CAPuGEE/D73/8ez3rWs0TVQoJDSQdJBEkDxyAZooSC/VPiExRKUWgvQ7sckhiqhFiXNjU02KVtDgvrcMxHH30Ua9askWtKlmioS6JBQ1+OT5JBYkIJEetRLUVbG6qv+JyFtjgkTiQaJHacO4kJ5xmshSosqoo4P9oQERP2wfXSmJiki3Y6lL5wTiSBtJkhISJBIxmi7Q4NoNn/aaedJmSHUiLiFsxFJqT+wWQxi4H0AMayfcjmh7CoowlJw5DovlY1sDvZfaBIZKhWolSmXLEwtHUCW4TIFNDmJbFywSKsWrIY7a3N8keenkv8Q8Qi39x1E8V8CY9OT2KCGbGbu7Bg0TL0LliIklfBl+6+BEvjXXjG4qdgWUOP5CAq2xVU3OrM2bT7s1U1DwQCGo2Y6dEzPYCL7/4/hD0P53eeiEYzKoEOmTNrm9HPns/QNEPyxe36v96IYq4sf9+oyizoZbxyzfEIm6HZB97jic40Zj/3M3yPTIyjbzPJzRhCNDHwNAng17C0CwtPOgKdC9sl0aZdy5y+bT1CkxDWdVQ1DX3ZFDYODKA8PoGk7Uj/jMJ0W8LESEsSlz//bXjqwhXK22k3Pwb8wjs2nsIln/4QmrU0NHP3jIPru6dL97qBHAnvbI1ifSV1rRDYHQR+8YtfCOGj5EWVfYdA2a6if3oLRrNbUKiMoqORyRpNuJYtBr80dJxzMeiAo0sG55GRaWxZP4rsUAGN1QiO7OjFqsVL0NnWAk/zQIlMoNKk/UJENxEzQnB0D1c88G/84OG/4+TO03FS64mIJiKSDLFqV4X00JiUbcpORext9qph7pwXrRrsDgI0zTY9A7ZGuuLB1nPIlkaQyo4jbkYlOWTFqQrJrVfb7E7fu6pDD6lSOS9OF9Wyi0gkDNeuYpMZQtIo4q2nnwgzFIHLxJZzLprYdzGlw9DYGDZv2oT02ChCTNfhAnbIRNOKbiw9eQXae1rFzsuTpJ+zB+LnOExzBM/FxukpbOrvgzMxhQbbwXrTxYtf9nq84ZRzkC7NlvrP7kW9CxDgF6pwLI5ffP2bmLjvejQ0NW5n5xTUfOxXU3eR9rqVTc1jw7Tzp5RuHEpckB8qlt1d0/b1Kf2hCom4zKUfqbyTf6iCUsVHgGq727c+gvtGH0QqM4D2ppAkj2QW7Kkss2DPnchw/+Sw0DzY6TKyg1lM9mUQL4dxZEcPjl1NItMs7q4kMkXLV4Hq0BDTQ4jqJpgIclNpEtdOrsWfxh/CXel+oNVE55SFtr4UyqjM3sLA2HTu053dj3q3bxGge7OnIeqFkddLGDOn0OREAJd7muJDGHTx1vzPhPDoYG/3wsxChonRqSGUixYSsSRsu4xNZhgtZhonuKOAeapvU8Nw+bvxWdq+ClVBlCwesWghlizsxcDwCDbRJnB8DCG7ivzaQTzQN4rWFT3oOH4JjMYIPMYW2EmhSU1HPI7YypW4v2ErHtq0Ec868Qz854lnIlcu7aSFurUjAh7iiSRuu+lfGLz7JnS2UO20Y63Hu8MjzIWJi17xbiWpeTywdvacdixUCwWH+87qPNF7VC1RrcQDnuNQjcMDbj4W2txwvrSJ2RuF9jt0K6d7+OFaqLYcGulHqjCKYquFSDICveJLZGzmx9lDYPhZorRly6ZBPHTnWnTbSTxt8Uoc1duL7o42X/1kWZJmgENQohKmRMYMoVi1sL44gRsm1+OqsYdwb34Ipm7gzPZlWJ5ZCLN/kdjc2NqefIvewwWpZnsNAXKTsBeWnFxrI5txQ+PtmDAm8ZKpE9FbbYC9F8nLriZNNdF4ahgT01slCeWmcAQJI4vnamuRRSNOOvMViEdoKLwzt5g5/FbUPLjomSchD4aGsGHdOpHcuOUKjJYmrHzO09DQ2wq3+jifZ89FMtGAlkVLsbJjIVoiMTGa39Ua1f1tCBD/TK6En3ziI0hYIzDC0W0P53Bl6C7KRhc+/s3rlKRmDrjNVO3u7p653pcXtLOh3QkNg+mR1dbWti+He8J904ZnbxTaNdFYODBU3ht9Hgx9TIxPYmi0H9PZYdheHkuX96I3sRgePTMcD56kFX5iKwlHwrjlpjuw+boHsbqrB0uWd6Niurhnug/2xKYdyBKTEI5m07i/OIK1sTzuyvTDiIVxfFM3zi8fgTWNS3F0sg1Dowam3DZ4YT/h5BObpWq9PxEg0TU8E45tY3N4ADc23oW+6ACWlFvx8swp6HYa4elMfbDvi6kZks/JsS30N7QhjhSerW1A3ATGq8DG1CgiIV0SV+6t2XD9oWQIC088GtaWOKJhHaec/RQ0NTfCpW3NzshcjT/FDFrSAEuXr0JXexeKlTIsp6rct3dzc5jP6fqfXQak+xHajVQIu+pW00yccubL0NCQUJKaXYF0IO/T2Jau3iQz/EZCIyoG6lu5cuWBnNZ+HZsu6ZQAUa11KJdsJoctA5sxNj0IPVTBgt5WtLQ2SpK+SrkCZyc6/SeKB9WEjM7quI4kC6Q8hkHUKJanFMiX6/t/yRsjMXz333/DV2/5A05bfhwuWnESzlpyNJY0tcOAi7JVxHQhg6t+vx733zyBaPSJpch4omtT7eeCAMMnhKG7BorhHB7pHcIj8Q0IlTycMN6Bo6wOUUVZ+uNIKuYy5GPVZfC7cASZ1Cgecj00Ry2c7z6EpOliyjLQfsYF6F51lE80dqDfj9Xx4z8jMeHnn0bKpkmDaBeO/djrpk3ZP8f7sXzhUjz/pDNQsrZTuT7+sId1jVg8jofuX4srv/ZJtDcw8rZkNp0zJqbuIe824v1fuQYLujoVqZkzgvuhAQkNXRrp2k0VFFMOBIUB/+gtxed0Lyfhods5C4Pk0S4m8JZibBiqr+guvX1hHyRPdLdmxF7GumGgQPZFbyN6gB3IJJJUtdGbi/M71NRQxJpBDkcnt6BQnkJXbwta25tki6yKJYRm+/3am+/5zZSFf8TDhinh2/NWBTmrhLgZnnVcsC7VTrlKCUua2xEXt/yKpMjoH89jXSqELViAQuMiVCXc/M6+1u7N2au+njAConoBIuE4JtN9uP2+n2Bw+DrEO5bgyZ1nYVlkKTQan+uOnxPrCQ+4ex2YDLSXmsBdt92Ohtwwzjc2oCnkYLpqovWMC7Fk9bFwK/ueODyebSEJUNII497MKD7772vw2jUX4TNnPh/ZyuzwG7u36sOzFolj2fLw409/AmZqA8LR+Ky/O3NBhaRm0cmvxBvf6Wd8Ut5Pc0FvP9VloDzaqDDQ3djYmLhTMxgdXaI//elPS6ReBrijeoqpFBh/hmkK6I5Nex8SIcacYfoGJoZknqr6wvQHdLfmM0Y1ZmoC2rAwmjKJzJIlSyR44Be+8AWJl1Pfdn9ek5TRtoRxfg6FMji4FYNDm5CvTCLZFELPwk4YpoGAyDzeH9O9gQFJSsRghN8QLLuKjakx/L3vEfxp3b+Rc6q4/AVvk5DuTG3AwjmFSIwbEihXShgaTWPdhIONVgemG5ZBb1uAWIMfxZOGkzWp/N6YqupjHyEgnNYDbrv/D/jXPd9DyLVxYveZOKb1JMTMOKpetT6DxD6axexudcNEYXIU/7r5HwiNPIILQhvRGHKRsgy0rnkOFh9/AtwK4xjNbncg3kV0A+lqBe+956/oae3Cb174diTCEYlJcyDmczCOGW9owB9/cTnWXvNztLY+fgbuXa3R0FyUvCTe/ukrJHci6+0PNemu5qPu7wIBxoKhqolEhvFbKLH585//LHFvSGD4jAH73vCGN0h8GR7+jKMT5GqiNxIjGjMYGqUdDArI1AqMn0MSw9xPP/nJT0S1Q4Pn9773vZI0koSIZIjpDpgKgnmkmM/pQBXG0+GcGKCPcW8OxjI6Moatw33IlsahmRUsXtaNJbElqFQs+fHK+/6v9AyRMULiTr05NYabtjyCqzbcg/tG+yWA2Gm9K/C6Y05DQyQqAfUCrPkZKpcruOKaG/HvvjwmG1fAbj0C0aYowoUReFsHkK7laAraqNf5i4CrmZI300QFD9/yDXR4Op608Bw05puRy25CmpnO93OhizR/C+5fuwnG1gdxQWQzGkMepssaWtY8G0tOOAFOeX4QGoNJMDUN395wJ0pw8fVnvQpt8SSyVnmnpjf7GcqDYjhK3jes3YQHb/gjOprie+TtFCyUUYiXHfPMGULD+4rUBOjMo1dG9GUgOxZGMqaaiUH2KE1hJGPeo11EoJahCuqMM86YWQGlLUxdwMB2JD8MukeJB4PgkRDxl5JJN6luYh8MeEdixOB6TG/AwrFIKPhNnfUPVCHBIjGjiowSqIOhZNJZDA71YXSiH65ewqJlXehp7kFVsmBbksxxf62De8dIr5tT47ipfy2u3nAv7hnZIoT31N7l+MK5Lxfvp6XNfkRVqpmCCKhs25iM4bbNw3jjPYuBZScAYQ3IWkBaidr31x7u8ThkCvzdZUZuEXF4QGkM8dxGJLU8zIbnAnoId2RtON6BS02hMfPk8KNoH7gfz4k8isYwkKoAzU99JpaecCKccnleSGi4D3EjhF8OPIyHJvrxpee+Hid1LanlddrjXTqsGlIDUa46uOFXl8pnEEZyj8W7hu6hUI3gnOe+ehaGitTMgmN+vFm9erVEFmYaBUpqSGgoNWFqA0ptgnxRlN7w4KExMaUxfE6bGNprkMCwHaP1fvjDH5bUBbz+2te+JtGFP/KRj8grJTokQCQNTNFASQ7bMrs4JTsHktBwN0jgKIXiHBm9eL4WRkze0r9FiEzFTonB76oTFwgpZITebCa/36dOmxm6brz92l/g6rV3SSJASmQ+d+7LsGbxSixtbge9Tcq2hYJVlm/L3G/aYXm6jlyugNH/z96bgMl1Vfe+vzrn1FzVVT3P3ZJas2QNnmc8gzFjCGAIEBLIeyEkkOQmX94NCeHBgwyQEB5JuEm4hCSAISFMMTh4xNgGD7Ika5ZarZ67q6eausYz3m/tVsmyLBlLatlt0vv7uqvqnH323mefaZ21/uv/HxugMjTEL3UG8EX2gYSllrHAL/mxPNsO5cjHDT9lx2F/IUOTHgC3QsxLoYequMqvcPxl5dzwmWc7pNPWl3PUMwKMZg9zqd5PMuAjU3GJXX4rKy++FNesqmvotBu/hAvFPpT53JFJ8c2jO3jbJbfwzs1Xka2+fMbgS7j7i9ZVOBrl3u/8gHT/Dpobz42TpjYYXfPRsupKNm56VgFA1i0bNbUZWkKfYnC8733vU1gYwc0IUFi8KQLgvf/++xGsi3hRJCQj3DAi2yASAyI0KbICoj0lBoCkWIvhU5Nh+OAHP6gUusVAeOc736lSpkVOQfoTL4h4fwSzIx4b0W8SNe6lUESiQUDNohwuchBLqYgBOZ4aJFtIUd8cYcUG8XgklBJ2sVi64G+YYoQIRiag+xU3RsmuPied1PNcVte38tEb3sKtfVtU1pKkaQs7cUmkDljwxIlQoMQlRH07Mz5FaTJFpDhPqwEXt8V45yoN7NmFN/+ldACWx3LSDCjXDOhyLDX2zx7ljw89xdHMBP9X12Y2h+IUlaErKkUvf5GhSLbTzr276Co+TTKikS47hLbdQN9lVywZg0ZmSgQsp6slPnfwUTZ0reH/vf5N6hp6KXBwL/+RWpwRBENBhofG2fGDb9JYFzyvsJOuQaHi4/VvfN/zBrcMFH7elCydBWJ8SGhJPBW1Ig920WkSXSlx5YmXRlS9xaMj2Bi5yAToK0XCS2IUiSimqI0LRqVWJF1cOHAkVCVhKvHS/OIv/qLC0khISlKppe+lUmT/JAwlXiTx3rycZWJicgEnU5pBD1qKTyYY9FMpV1WI6ULf6GqGTFBhZCyOZqa5/+gzdCabuWP1VqrHQb61OaoLhBXXRtW2jksUiG0iWk+6evgVy1Wy03MUUlMEcjladZeuRISGZFytV2R/QvOpHoi1Vpc/l84MiDEDwsaLZnAgO8Mnj+7ka6OHaTdC/ErzCq6ONiBvtrXQ4ss9dvHQiEGza/9hhp75Ca0hh/mKS2j7Day9+jqwqy+gxP3Sjl6YtGXuPrX/EfqLGb535++xqbmTvFl+zgvESzuqV1Zvcr/xh8L806f/kuyBh6lLJM7rXPRrLkbTpfzRX36dU8XSlz01S/jcOB0vzek8FWKsyIP0VE4XwebI3+mKAIdPLmLAiIEjy5ciyZ8YMmKsCSmfpHm/1CWdzjI6fox0bhLXV1I4mc7YAk5GspeEU+ZCFqW1ZBgsGDI2/ekpHho6wH8d3c3O1BCG5/FbV92hGH4lc2nhMbcwIrn51oqhPDIa5YpJemyKYmqa4HyOZp/DprowDSsa0fwGjuNhCmfNyRo7SyH1pLYjy58nZkAwUxh+BuczfGZgN18YOkAcH7/VsprXJFqIawYF9+xFTk90sMhfJOhlBALsPnCEkT0/oSXoUKi6hLddz+qrrgXbXDIGjex6SDf46tAe9k0N8Vdv+gBbW3uO42iOh+8WeX5+3pqTZ1MkHuOR+35Mau9jtDScuwK3zI0m8i6+ELe98X3PM2hk/bKn5ufgDBJOFzlxzseDIdsLf4oYN2JVL9UimB8x4k41yi7EeMXDNTg4QGp2BIsC7cf5ZIQQ70IR4528H2KYSKgoHggpD0v/XIqHhw/yvf5dPDN5PGupaw2vW7NNYWQ6Y/VUHOvkJpRzRdN1NMOgXDWZm5qjODWNlsnQrnt0xIM0xKPoAT8i9Oecln7+OU0u/1hCMxDwB5mrFPncsT18duAZSrbFu5t6+YX6Dhp0P0XP4ZyETi/QPsqdJRAMsu/IMY49/QgNAZuK6WJsupq119+Ez3lWNPUCDeGsm9U8j36nQrSxmbetv1R5QuV+uVxe3AzIcymbL/Hlj3+EcDV1zlIItd4MIYOs28Qff/bbBPzPB4Qte2pqM/UK/lwMAUgV0gievdz7Sz1tJ2dDnY8Rd6ZxS5hLcDKiPSM4mYaWKGsuasF165US9nz+pVPe9WuaeiP8lz2PPidr6arO1fyZAvuuV2BfceULRkYUk2tFQkvC/VE2LbLTaQqT02jZNA2uxdpYkObueoygZNEtGDI/iz211u7y59KYARUS0XX+19A+/uTgk0yX5nlTYxd3NnTRFQhRdB3y7tLTivMHg+zvH+LYzkdpDNqUKg6BzVez+robl6RBIzjDYCTKezZfRyQUJi+p5c/xgy6N82GpjkKMWN0f4J67voSbHcGfPL+wk0r+18Nc/ep3n9agkXlYNmqW6tmwPK7TzoB4kiTMtthhqLGxcSZSQ2SL04RjHj19HXTrqxSXTKFYOue0w9PuxCkLxSgRYUjrlLCRhJr2TY/z1z+5my1tK/jkzXdyfe86ViQa0X0LYN/54wra0qRwymiGTtVymJvJkp+cQsuIIWOyMhqktb0OIxhQsWwR8TN/llDfKeNc/rk0ZkCOva5rTBXyfPHoXtboQf60bz1rQlGqrkvuFEzV0hg1igX9yOAoAzsfod5vKYNGX3c5fdfeiOY5ZxCpfPlGL3hFuab6Vq7F03VyleVMp7M6Gh6EY1GefmI3w08+QEsydl44Gulb0rgJd3LDLW8441CWw09nnJrlFUt5Bnbv3q0wQIIDOtcyMzPLyNgxMvlJtIBJ76oOgiG/AvuaVeuCppIqz9hxiQKRIZgsZGkIRZ8T+pO3HMt1KZhl2uP1im9GPDKmc5y+3hNcqIbhDyjNpkw6S2Y8hS+dJuGYdEcDtCSi+ENBZZQpwK9ymy/d8OK5Hsuf5+0kV0n3gahyaZpOoVpmcG6G8VwGx3OJiKii51FdwiSI8jIyMDrJgZ8+SFKrULVsvFWXsv6W12D4XFznpSf9e6FzRnBKruvQ0b2Kro4ebPtZL+gLbbe87tkZkAhCuWrzxY9/FH9uEH84fF4vh+KlkdDlRbf8Nm95x/uf7eiUb8uemlMmZPnnK2MGJAwlho2Ams8mDFUsFhkaOsZ0elQpYXetaqV1VYe6qVYqJoX5C3fzqhkyCxIFNsLsK2Df7x7eSX86xTfe8ltsbeuhbJnqIEjU3q/rtEQTKrxU9haW146QpvsoFKuMDQ/izMyQNCusjBi0JmOEI0kc4VpzXMrlU8MQy3iA2hwu1U85QmJ6iiKOz+eRci2C6Ixn0wxlZtU5It49w+dj3n0uMHyp7ZPo/AyOTrLvpw/RIAaNacOq7Wy49TVKFHUpGTQy75K+fayQJp6o54r2buwl6vlaasf51PGIEXP3N76KmTpMrDHB+cL1FNmek+Sm2996alfP+b1s1DxnOpZ/vFJmQHh1RBtL0t5FfPOFihDjjY6OMDU7Ssmco6ElxuqLJGOskaoyZC4cTuZE1pKxwCMjWUsnmH1TQ+rN+6rOPj52w1sUPsa0n2uAKAD3GW6qejjKvru+Qvjx/6C7rZloNIyQtQ847gX1Mr3QXC+vW4QZ8EEITxk0O1w/n/XX0R8x+N1clpZqCdunI/TwrwRoh+QcVB04NJqmyahgmTbeii2svfl25aFZalguyXSaqRT5k2ce4OYNl/Em/UbsJeZFWoQz7II3EYqEObTnEAce/B5NEnYSN+N5FDmPfD6Di65+M/XJBfHfMzW3bNScaWaWly/5GRCjRlTLReLhZA6e2sCHBoeYTo9TKM8STeh0r2tG02LKkCkVRUvmwnssxNMymJnhoaH9/Gf/bp5JDaNrGld1reFTN9/Jdd1rlfq14dMQfIztLXC91vbhhT4dz0fCmeeWHhsjVsB15xeqv7w0Pi805OV1LzADcjYG8dDxGPMMPkuML3hBdHeed+RLbPQqBII+FYZ6gWaW1CqxveY9jyEsXMvC7t7E2ptfS9Dw4ZxiwL/cAxeskuu5fP7IEwRDEX73stuUDtoyMPjsjozgvcoVm/u/8VXiehk0kUI4v3ut7vMoeXXc+vp3/czBLBs1P3OKliss5RnYsGGDknaoGTUz07MMjx1lJjOKP2Szak0vnaEOBfgtl0RD5vwurrOZi6g/yEcf/g++/PQD6EaAq7tW82c3vZ1reiRrqZFa1lKN2VfaPie0i+ti4OGe08bP3yMhdZQ3I8EUnDxbmgKo6gpfINP4nO5qP2obnPy79l26kvW136erWxuO1KnVPfWzVufk7U+tU1sndX9WfyevP/n7i9m2Vud0/dfaOnm8suzkusd/SijJ52nMej6+4Ib5K6IUPY13OEXebJdpxqUg5HnK6JF98iHHQx7CtfYkvOkJSeISKmLUGOKtqVQwVq5n7W2vJ+TXl5xBI4clrBv878HdHElP8IU3f5AtLd2kK8UTp88SmtYlPZRQNMb3v/FtcgNP09x0ftlOtR31aRrrtr2W9vbW2qIzfi4bNWecmuUVr4QZkDBULBrnu9/7DvVNYapOjt6+dtpWr8C2bATwa4oA4wUoJ4eWhN+lcFImknRnOQ7bWnv5k5vezq2rNtNT16iynERr6eSspXMdmoZHyR/niXITYSOunm3n2pZsJ5keuu5jPlugXDJJJhYYqAXwJ3+5bIZ0JkNLa/uCPtRLaCCez34t7W19xANRimaenxoFPqOFmdCSbK94/KJZpBeDWeqYPGkn5DiJ7VLI54hEY+q44fkol0sEggbyADjfN+OTujuvr2Icy1u7r3czq2+9nVBAx7GeG2I9rw4WYWMxA2NGgEdnR/nBsd28/5rX86Z1F5OplJYNmrOcX5FCONY/zO4ffovG5PkpcNe61n0uRSvKLW/85dqiF/xczn56welZXrlUZ0AkIEbHRpmeG8PnLzOFqZncAAAgAElEQVQ+McLGi9bQ2FRPsVBCCPIuRDkB9tX9yjV9OJ3iniO7CAWC/MrW6xTRWc0bJG5r8db4NRGNPClraZEGJriK3HyZTKGqvD7n0qzsj+HX8TyH2dks0xNZqgWN9pZeVvSuUKnDojM2MjZOJl+is2cV6zZsOuHxkoeWWFPKQeATtk+fWqc8OSoOvvB8PdNvGbNwgUiRsajiLTj8a79r83muv13XQzSw1PZqrAK+XehP2q6NTcYuMgKn+62o2E/aN6mLb6GuGjvi2RI/ysL+qvrHvy/s20ItaV9tenx/fWj8cPAx/vapLzNPhsvaL+ItLVtodUMqPVswUjIrambEOyOpxdksk+PD1EUFV9ZNqVhiZi5FIOLS1Fx/3LhdOh4bmc+6eJig8tAsrSwnmSXx0ExWCvzBjnu4qHs1X3/zB9VpaJ3Mpq2WLP97oRmQ+5EWCPHPn/5L5g8/QiRed+I+8ULb/ax1ft2jYc0d/PYf/fXPqqrWL3tqXtQ0LVdaKjMwMDDAxNQwFStDfUuE3vUN6Hod9c1h9u85wpbtG559OC7SoOVhKKKRIcNP1bY5lpnmweED3N2/i90TQyr087at1yEPKHj2pi2PI0nXvlBFHtbJuigN9fEX34XcxX3ilVngOimWSsyk0mSmK4S9Oq7ccBEd7e2YVpV9+/fz+BM7lJ5QR/dKtm9bRzAYZi41geB5FkIg0rWn9lxSLlWARMJW8vCWjnyeMnqOd7vwdPak5sJDVzLXItHo8S3F9ySGhaLYUhToC8aBLJV2HGUx1Iwc1fwphoO0Kg9RKXLc5KthBAhFosfbPant45lFCsWojB6Pk6I5KuvIOz7WhX05uW1pX9AvPpVlJuFFIWmTDqUHScGWrCVpWwzGhfEvhI+UkeLzETBCpHITfOXwV2mP+/nt7l9gc7wLBxfL5xLGR1h2QLWlYZoWs9OTuJUCF29aQyQSZWpqEpd5Vq+tJxqL4l4gY35hRs/xvwpluiw1ULDsjd+nKTqEzx96nGA4wl/d+ksEDIOCKcKwy+XFzoBczxJ2euieB5na+xjNjefPSSN9C5am7IS47c3PF64809iWPTVnmpnl5UtmBiYnUoxPDZHJTZ4QkAwE/Sq0JAzA8hALBPwcGxhFMp02bFyjJB/OZwfkWaL7JDQgEgUORzNT/Hj4IHcfEa2lwRNZS69bs51retfRE29cUO09/rA+n74v1LbykBevjKTQpueyTKdyyiuTiLXS07WCaCxCanKS/qP9zExPk0ql+NERk3jXRfg9k3IxB9V5gl6Rer2EgUWuqmH6guCPYmlhqlqMUDROMBBQRoljW4j7WNjMbcvBclz8hoZfwlllV6XLBnUPza3gs0r47Tz1Rhkdh5ypU/EC+AIxXH8UU4tiBCOEggECho5lVpU2lV9AGyLzYYvxIOdCgELVUanDrlUhpDuENRPDypHUxffhkbMMqpJj5I9AsA7XL+KdfgJ+g2hwoW3HsTE0IfzS1LjFE6MpEVGRFJHQZomgzyTglQjaBRqCtjJwik6ACiFsPYwWSqCH4rg+A2GIjgQNNf9VswhWCo0s+eo8IS2kNIYsFjSahOlZoki6bqj9sMp5uut11vV109DQRDqTJjs/QyxhUN9QJww2S4687kKdx4vZblT3KxzNPSP7+F9v/iBvXCthp2UczdnOsT/oZ3Ymzz9/4iPE3Tk0/+Kw0wcMCHddzx/8f1980UbmsqfmbI/ecv2XZAbScxkmUiNMzgzi6WV6VnbQ3telUkLljVX+Ti7ye8XKTnY/vZ+Z6TkVhhJNrHMtwv9Rti3u2vc43z28g10iGunTubxrNZ+86e1c37PueNaShJZM9XfcQXCuXV6w7ZRXxtApFYuMjaTJzlbwU0d760ba1rZTrZY50n+E4eFh8vk80WhU8f90dnUSDPVjurO0Rx1WNoUI2hqN4ThRPYxTLSsjcr5YZC47xXzFJu9GOJbTMLVOpq0YlUALeqwVPRjF7wvit12lDq55ZS5tHidi5WiPa3TEfQRsh+ZonAAB7MpC2/lChtncKIWqR9YOM5TXsWI9TJkR7EgHhBrQwjF0/PgcCTFpeF6ebfVTBCppehtDNAUdgk6J5mgQwwWrWqZcLpCdn2I2V6Tk+pmc9zNZjWDFupiqBjES3Zh6gmioTgF4HZ+nvFNRX5qNsRn08jR9q6IkjCoxX4X6sB/NsjCrZUrlDOl8gUy+TMkKMZUxyFPPdKCZUTtKIBHDsmcwNBsffvx6K2XXpWR7J8J36g7uuVjFAvWBKpds6qSno5ViucLQyAD+sEN7TwK/ETgevrsw4dYLdlIugYbDup+Hp4e4p38HH7jxrbxp7cVkl3E0Z31kJJyqGUHu+/d/Qy9MYJynFEJtALoGharG69/wqy/aoJFtlz01tRlc/nzZZ2B+fp6x8VFm5sYwydHV00ysLqLwMQL4rWEvzjRQeXgXC2WOHDrG1os3qrBILRRxpm0EGyGZJ7brPIfCWyQKjmZSvP1bf8e6RBOvW38JN67YRI+SKFjQWjrB7Humxl/G5TWvjMxZNpNjZjJHOQ/JeBvdXSuIRMJMpibo7+9HMDNS6uvricViC6P26Ywc6+falRGu2rpazSXVCsViSQFSq5UytlnFMSs4VhXPNvHsCk61pIwG8aJMZwqYeoTpgscTZh++vm34bBPL1QjMDvE/X9PDyhWdSMzHKS+0Wy6VkbYds4ptVhBPiycih1YFu1LEtmS9yVSmgBeoYyhtsyuwlUD3ajWGUtWjqzLK792xlubmBhWyso6PuVIsYZpVLBmzWcGzTDynimuWsSslbKtCsVRhKl/GF0yyP2VypOEKwq2duJZNsWKyWZvkN1+7mbp4DFwLs1SiXBQjqYhVXRizzIdrV/E7NhHH4tj8HF/MjfHd+QzvKUXoDEXpz7pk6tcTDIfxhMRjwdmk8DaGblMsOWD52bwiwZredpXzNDk1gU2BxuY6wpEQriOYnqVqSr+MJ/+L7NrwYH8lRyZo8KHLbjtxH3iRmy9XW7jDEo3G2PH40/zgbz9FazKAq4LR5z89gqXx1W/hY5/95llBCpaNmvOf++UWzmMG5KE7NDTExPQQxcocze1xmlrq1UlcrZpnHYeXMNRA/zC27bBuw6rneXRkqCdjZATzMp6fIxGKIoZMDetR2yUB+CZCEcKGX7G4mqfoM9XqLZVPlcFk+JTxMT0pXpkqfl+c9tYe2lrbKJaKHD3ar+Zc2JXFKyPGjGBb5FgseDpCZPNlUgM/5a2v2sxstkgkFKC9qZ7mZAyf51ApFTGrFVzbXDBubAsJNTli3DgOhg6GvpC6WyqUeGjXflbd8RAXbQXHs/n2l67ghq2/RbYwRSwSpqO5nqa6iDJgxKMkBpNtmcpgkjaF00T6EnyKKJfLnyVZZLkS9+15kivf/QRr+3RmMza7730r63peR35+lvq6qGo7GQvhVKvKIFPGmF3FkfZlzOrTVgaQhMak7Uq1Qma2wIMDD/P63zxAY8LH7KzLxNO/Syy6gUplXs2FjDseklBohUq5pEJiPtsiikaqlOOfxg/yd9NHKfg83hhr4c2BOqhaTE7PMxfYyxU3zmNVJU3eh2G4aFqJiYkGstnr6Gi/grp4lNT0NMVKmrqGEIlEXBkygqdaLuc+AzVdp+2bLqEp2ci8GLUK+7SMpDmbWTX8BvOFKv/0iY8SLI5gBMNns/kZ6wqWzvEMXvv+v+b6G247Y73TrVgOP51uVpaXXfAZGB0dUwKS+eIUwRj0rOnA8MepVi0q5eo5v4GqMNSqbnY/vY/ZmQwNjQll4JxsyFQdm6PC7Dt0gLsP72T/9DB/efuv8AvrLnleqnUsEFRCk9UlrP1S88oIr8zcbJrpySxmQae+ro2L1q4gFA4yNjbKAw/ez/T0tEoBFkOmublZvWstZAfJgzXE/HwG03yc7t57iXoRNq9/J7ZVYHJmlvGpOY6OTdFQF6O3q51w3MC2LPy2hevY6s+QMI1gkIZGmBkfZmjgMJXpEWZTM6y8ySMWN8CziNWF2HbReirlJsZTMxwbm6bfcWhpTNDd2Y7hesrgqLUrn37No1K1GBgaZnp0iNHBw1SnR0mlZzHe7REOa0SrHslkjEu2baaQSzEyOc3BwXEV1ulsaaSjrZ2q+ex4F9q38CvJiRJDw8NMDvczMXSEytQYGSdLNOzSUK+RyfpoqG/ikm1byc6mGJ6Y5pn+UYXv6Wlvpq2pC79tU7bK/MuxXfzpkccZLua4taGbOwKNxHPz9I+MUszOUJrLEemrUFfnw6q6FIs2+Zw8IK4m4L+ZtWs7yOdmGRg+Qijmo6O3QeG4LlRW3wW/4JdQB+LdEn6f1T1rFbg1Wy6o0S3kmS2hgb4ChuIPhnngX7+BPTtAvKHuvJmDa7sskgi+2CquvOam2qIX/bkoRo1gF+StL5F4lr5YbmyyrK5OQGyvnJLL5U7sh7DVLtz4XznjX8ojnZ6eYXxymExuAkcvsWJVJ13RHuVNqZomlcpivX16rF67gqNHhmlpaiAWClGVMEB6mh+NHOI7h3ewZ3JYeRIu6VjFJ25+hyLGO12mkohALtVS45WRDKax0QyZ6bLyynS0baZ1XSvFYoEj/Yc4evQo1WqFWCyupCWEc0auT4lceF6IctmjVBomFHqUlpanWLlynIsvcfivb23Hrmhofh/d7a10d7ap9OH+kSl++uAPqHMyzBRdyqZDybSVB2wsXabOnMafHUSv5gl6DnHNINGqEW8wyGT8BIIVzKomr2L4DZ2+FZ30rehifr7I7sODHHrqLlpDNql5W7VdETVxzcfwVIFWdwpvboiAUyTkOsQ9P02roWeFztycn0LZxLalbZdIMMDGNSugr4f0fIlHd+xlx4PfozMZJJU31ZirloR+fEzO5elwUxSnhgh7ZSKuS50bINrlUd+okcn5yc/7cExdctBJRCNs3bhaca7MFoo89ehOdk3+G3vrQnxFL3MoN8qmqst78356ZqYomPuZnJ/D79lEfKgMGz0s2V4m2azHoUMbiUZvoq1tHY5dYmT0MJ5eoaUrQTAYUh7LJZnZtFQvjtOMS+4uku3kuDbNLZ20tnYuC1WeZp5ezCIxDCXbbt+ufRz80d20JqOLZtAIRsd2dK599XsUcP/FjOfkOoti1DzxxBN8/OMf54c//OGJtgV0+Lu/+7t861vfQhhKXyll165d3HPPPeoGffHFF/O2t73tlTL0JTnObDbH2PgwM+kxbObp7G1h3cr2BSVs02I+v/i6S/I2m0jW0dSQ5NHdexjyz/OdfU/xdGoIoUK/qquPP7357Vzbs44VyWaV5SQpnGcjUfByTXbNKyOZOXPpNDMTOcySTjLWypZ1KwiGAsor86DyykxhGH4VXopGOxZ4VBQPi4BpxSszj2Xtor7+ES6//Gn6+iQ8o2HbAeXdcn1FRiYn6WlvRQs6uHaFcDDIpvWrKR3+EReFU+h14RP5XpGwn289PsX04C62dgXJmQFKtpDCQRabhlaHcEgjGPbhD8t5kaWjVTA8lsKgxOuirF+zkt37f8DlzQ5mXD8xzZFwgC+nhvFSR+hrDVGwgohO5/w8mAGLZL1HPuvg0z0q9gxz02UaG+LgVhQmq6Gpnq72VmYOjXFNYyPl+AKnjAQbggE/33hogEB6iL7GEEU7RMnyyGU9Ik02dREXzRNvjcvRQ6Pk0i6JeBScioASaW1pZr7Fz8cOHuCIL8w6dP4sFOHyqB+v0ceOIwPoZpZoNIjpBhA7SjA6Pl+FwaEWcnO30NNzGcGgj+npISqSAdYYIVbXonAzSzEV+sSBeYV8EYMmoGlkqoKXCnJZb5/iLnqFDH/JDVNejOaLVR74t6+SDJrgW6AzWIyBSrZkNdDJdTe9/pyaWxSjplKpKA2ek0cQDAaVq7u2bGxsTKkqNzQ0cPXVV6vF4hWR9MtwOIysP0F1PzOjUnLlBi7eH1FiljI4OMjBgwdZu3Ytq1cLeBGyWblZRBUmQMYhKb2yjbQtoEd5mxWiNnkzld9SX9afbGhJxocw00qd7du3q7akb1GCljZl3XJ58TMgnrvBoWNKQLJiZ2lojrL6okZct0F5ZS6EIXPq6II+nfvyA/zpl/8Ro6uJq9ZuVFlLr+pZR0+yEdFaErxMUQCjxzdeytH0BayMpryfCxlMC1iZjtZNtKxrpVCY58DBfYyMDKtzdsEr031CwdwW/hKfjuN6zM4dw7Qep6fnUbZsmaGzE2LHT3F/yMN1LCRN+obbjnDkwPt5avQakvrNtCc2k2wQtIjFXAXsQAC5zhU7j7QfCOD3GwpPky9blCywXSibUGx16VoF0aCjlKXf/itPc2jPexk4fAOt0RvobFxLvD6MoVWpEsDRbPAZ6JoAuYVYRyNgaCQl89oxKVc8CibkK1AKegRC0NxWVlkSdW/9LgP793Po0K20x19FZ/MKdC2AhNl0STXVA3i6ZEqBIcIDwjfjeSSCqLnLyr5pQYq2hmvYzGSgVLKIJmDbaz7P2OgDDI68ms6662lu6GI+l+Yjw49SSMb4o1CE63RDcrEoix/GEYeURiwYUB4h3XGxqxXK/hiR8KvwnOvp6EiQyaZIzcwQrTPobGxSHD+OTN5yWZQZWPDQuPzp/kdob+ngjstvomxfOA6pRRn0Em4kFI1y/9e/RXFkD42Nixd2Uvdgzc9lN91JPHZu+JxFMWoEZCh8IY8//rjycMixGB0dPWEc/PM//zPf/OY3uemmm3j66af5x3/8R770pS/xh3/4h7zxjW8kEonwd3/3d/zN3/yNWvfUU09xzTXXMDU1xZNPPsmDDz7IXXfdxVe+8hVe9apX8dd//de87nWv40Mf+hC//uu/zsc+9jFlgNx33338x3/8B1/+8pf54Ac/yOc//3n1liq/xQX/yU9+kjvvvJNvfOMbJJPJE6fMH/zBH/DLv/zLymj68Y9/zBe+8AX27dvHpZdeyt///d9z6623nqi7/OX0MyAPBTFMR8YHmC9NE0366V3bgabXKUOzWCwrYrLTb332S8XoFEI8+XM8j6JZfQ7IV9SuNzV38pG3v5cVXoLbr78aXR40loQdzOfUPfveX5otal4Zwcqk59JMTWQxizoNde3KK+MP+BkfH+X+++9lbm5OSRfU1ydpa2s/zlniI1cokp6boyEeoZTPMnjkIJeunyYezuGMrGRkbhWzYYv6pM3QdJpwS4betSXiTR7N9bD9shngO4yNf4cjAxfhO3ILXQ23ks77IWIxOZsnV0WFmQ8cyzPlJanfdiuTVRcci5Bn4roml2wv88BdU6zbWiKYqLCqDy6/ZgyHrzA6/HX2D1xCYPrV1Ecux3HjaE6eQFBjOjdPKm/R3NhA1osx7q3kslUrMcsGxYKJplfZvrVK/z0Wh8dnaFuVp2NVibWXHMVxjzI99k8cnLmOSOYXyOcCGJ4YFwFCmoPjWaTKOkdmTY5aTbRvWAOBGIW0S1tjgjZDI13J8oPP5JjNFOnsMFmxLstE5RAr+g7w2NBXYeB6DN9a3mW10l7JcHF9hJztUJVQhyZZci6W6RANQsYqM17WcJu2s+LSm2lt66WQzzIydgA9YNPek8RvCGBbvEg1U/ulOdd+nnuRB6Wob3/h6A7Gimk+uvXO45mRy3N8Lsc9FA5x5OBRdv3XN2lKRBYt7CRj0XCwjXZufu3bz2VoaptFMWrE2yIGyF/8xV8oo0beKuUmK4aO3JjFq/Jnf/Zn9PX1qXDUH//xH6s3I8Hc7N27V6WVfuQjH0G8OGIMXXLJJfzO7/yO+v7www8rj8+nP/1pZQht27aNN7zhDbzlLW/hHe94h3KhHzhwQHlfhG02k8moHRNApHh1VqxYwbFjx1Q98c5IWEyMn+7ubjZt2kQ8HldjFQ+PeHTEwyPf/+RP/kT9lmXL5cwzkEpNMTYxxGxuDCNos7KvixXhlYoYr1xeXAHJZw0ZP5KFNJCZ5p6BZ5grF/gfV9yOXzcWBP5AeWGu6VzDq1dvZc++Q+w/dJTV61ao7c68N0tjzYJXxqfkHmpeGcMXp7N1M81rWigU8+w/sPe4V6aqzmFRLJftxNsof5oeppSfZWXUZH2nTl3QpK4zirt6MyE9gGu5mJUSlVIZc65CfqxMoFCicmSeJ+7PosWyePEsia4cLSvn2X6VSVfnXsZTe5lOfY1MIMzO0pW0rL2MQsUinIyxstdhnc8j5Ae7WsaqlBVviyup4Lky6eECAwcLpKtp9nfmqIQytKwosnp7jitveoKxiScYH+mmEEtw2AqRydYT772BaqtBNhrmtav9imAv6HNZ7VYVT44lXo9cmewzFaKFApmBAv3FDKGGHNRlqe9JU9dxH4nu+8hNrcQLxzhcLGBWHEbTday5/t1c1tTAtqqotjvKC3SxVaFaKihyPadqYpYr6LaNVrWZPVgkWirQvy/DQCmFHXqa+dJeqp5OcxIOV2xE2sizNTR85EouRaPARF2VGaOPhs6bWNl3EdgmY6P9WF6RhtYYkWhEsQEvA4EX/xqMGgEemB7i/uF9fPiGX1QEeyJUuVzOfgbkGWra8MA3vkbEzYFe9yzN9tk397wtNMPP2svfQEP9s06H51X6GQsWxaiRB3/NYKn1J8bJe97zHvVTjAQxeMT4kVhczUsiYafvfe97JwwMqSx15KYsRcIYUkcAuwI4FoNGioSFVq1aRTqdVvXFs3L33Xcrb0xHR4eqI31+5jOfUX0988wzXHfddeqmLx6FH/3oR8ptfvjwYT760Y8qb44cLBmb9CMG2I033qjGIeGn5fLcGRDDcWx8RClhu74SXStaaF3VreZL+GQWM7xUM2RqEgXC7Pvw0AG+3y/MvsPICfyadRerUMLJ4SPZTsJL1UKeruOkfJl0jrq6+Inz67l79fL+kvH6RRvHcZSRPT2RwyoZ1Cfa2LKuF0mdHB0d4f4H7iWTzWDohjpv29rCyisjKaqK7sQXoVg0mZp9ivzoIJe/5kZam1tJRkNonqMI+BY4VSoYAU9hXPyWQdAKUGdHcOwEXU47VtnGNj3sIZg8aJKefJBrbh9BJ8S6jVNoRoCd966hs6GLixoihPya4pIpzs9TrZTQJNSDRkAzcIwA8WCISEMMz7ZZYXdjllyckkvlGY1Hd41w+bseoK1dMDdjrN0wSnoeHv76TVwRWUlva5D6WFCFisqlAuViAVGfkKxmwUiFNAN/PEjCCuPY9XQ7HVQrNo7lYR32mNtjk9v6EFfdOEj5Co1wxGVuFvZ97bUkMhaFygTtjUkSsQiGF6JU0jBEHkH34w9YNMZ9TJfz/O+JwzyszfD+piYMM0FXMoHPEzJAj9HyYfybBgkmfAQ9KBb8aJpLo6+IO9uC5b6Bra2XK0zS1NS4StGOJ4O01DcpD+Yybmbxrz/xw0R0g2OFLF84+BOuX38pv335q8mb5cXv7L9Ji2EJO939Q2YPPbloUgi1qZOMp4IT4ebXvbO26Jw+F8WokRvqqQ9/0xS3s0u5XOZ973sff/7nf65At+Il+f73v688NYVCgd/4jd9gx44d/N7v/Z4yfGSZYGSkiFEjBlN7e7tiOpUwlISwBJgs4aTW1lbV7yc+8QmuvPJKvvrVr6rQkmwrIa3Pfe5zymCSsJN4ccRzJPgYqS9eofe+971qG3nDlbHKOjF4BPMjxo6EqWoG1jnN7s/RRnI8jxw5zFx2Alcv0thax9ru1hOGjIhILnapC4YRUTnRWnpgUAyZXewWsK+mcXnHaj5109t4Ve8GuusaKAmXiQj3nFLEiJXju2p1D8eOjrDt4k2n1Hh5fyqvjO5DZTCNzJGZqRDQEnS2b6F5XTP5fJa9+/YwMjKiMjXi8To6Ozqf65XRgti2QT4/h2k+QjL5GBdfvIsR7+00daxgcGiAcrVKLByipSFBQ7JZZRWYiiyurNoV8jzHklTnBe+qQGTSuXmGRkaZmknxk7+t0r5RJxbyMzdr097QwR3XXM5MPstTByYUYLYhEae9OUlzQ4vimBECPlsR0Zm4igvGUkRzoiItWUqz6Tlmhoc5/NQMZtLj9b/sJz3np6urQixkcdWWi2hPNjI6doz9hSJ10QjtTUka6luUAShkd4pIT6QyHBm/qdLK5YiKfpSMf3RsnOmJMX76dxaxzjBr10BjYwXH9ti8Lsmlm9cyODnE0dEUVcsiEYvS1VxPS3uz8rRUCzm+NvgMnxp4iqOlDK+KtxNKNOF3PLLz88xNT5GbSZFKp4n2hFjVIyzBLj4qzM1FMM1bqYvfQF1dE7ncNJMTAwSinkrR1jUxYp9/zr68Z+TPT++Co6k4Np8/9FOaEw185pZ3qJcfy5Xjs1zOdgYCwQDjY1M89Z//TkNdQF1jZ9vGGeuLvhmw9uI76OxoP2O1F7NiUYwaMSA6BW14UpE3z7a2NuURede73sV3v/tdZVgIe6l4WuQh2dLSoowPwcS8853v5Pd///cVmPhTn/qUakmwOlJHDBAxRGT5vffeq/AuEh4Sj4+Ai8WbI0W8LFJfivQt20uR7QUgLF4gAQuLASX9S6hJcD2C8RGDRvZD6kjbMn5p6wTDqmrpv9c/4XwZnxhjYmqIQmmWZHOYVZua8WkNVCpVCvMXxoUrcy/GyJd2/5jvHHySp1PDKkPpqq41fPKmt3F9z/oTWUvijSkJo+0LHBoxjhsa65mZTjN0bJS+Nb2nJeV7gSYWdZXsn2gwqQymubRi+xWsjPDKiFdGwLZDw4Ps3r1TeSPlPJZzWM7RBY+MeGXUe6jiNykWjxGNPsb27Y/R2jpDIuFjvgRjuwO0tjYplk9LCN9m5kjNZRlJzZHLzNIYj5Coi6LphkqdFiBxwAgwNjLC0MFdzA4dxMlOEqpW2NrnI1mv4bMd/H4Xz3QJBf1sWL2SDau6mMvkGUvNcHAoRWk+T1hzSNTFicciVCwXS6VvhxST78ChfUwe3UtufAC9kiZYcJlP3FgAACAASURBVKmLiKdKIxhcEMNcINn1aG9por0ppNh6hSdnfDZD/2gKq5QnEQurLCRxWVdMR7HuBv1BUuOjjBzaTerYfpxcirBZoq/ZIBIXPI2E51BaVM0tZYJGkPUru2FltyIsTE3NkZrMsnfHTg5EbL5eneTx8YOssnT+sGE1l8RaGB+fYG5ymEp2CqdcIOh5NCc0mpslW6tKOg3j41vw+2+muWk1liXG1SFcTVK069RxFHLIZYNmUS+r5zQmD8igpvP5ozsZKWX4yls/rF5+MssyCM+Zpxf7Q+5ZaAb/ddfXMEoptMTiKHDX+hdp2LIb49Y3vLe26Jw/F4VRWDwggo+phZVkNOLhEK9LjbtG6NiljoSQxHsjb6hiWMinGCVSV3AwYpjUsqBObUOMEAkZCUZHbvJSJHNJjBEJHUnISdoUnIykq4rHR8JK0p+0JQaKYH3EwJF+e3t7lfEibcgYpI7si2xfa1seJGLo/HcqExOTTE6NMJMewR91WdnXTTDoV/T0lmUrg2Mx5kMuFAH6CheMeGRqb0/C6Cpg3nd/7+8RrcK3bLgClbWUaFJU5qK1dLbMvuqiBHY9vY916/uIxaPqeC/GfrzYNpRXxvBRKBQRtt/cnLnglWnrpbGxiWwuQ3//EQW4FkNMrgX5k7HLuSn3FZ8vgGUFyOdz+HzP0NLyY1au3MOGDVUiEcne0bEsnalZk/u+9n4+8N7fwSumlDGkG4bKIkpni9z7r5/l8mYLy+fH9jSqjk/hOr72SD+J9H46Iq7y5lgYZHMaTddZvOnjNoWcQSBoUcr0Ekr9K7GEpqQLxHvmk/YDQe6+619oSz9FIplUekkVZ+GGKNlEB3fvIFCYJCKXlC7pzTpHUx6rf7PK29+tkc9pxOMOsxmXiR2/z/b178U1U8rDo8bvN5ibmmXs/n8kSglH82O5PkxXQ4jAfrRniMD0Xup0e8Gbg59KSaO4wuZNn3JpjEEoJPw3cGznrXTrf0qiUTw9JXy6AcEQe1LHeM+//y3PVGZYEYny/nCMbZ7wm0D/bJbi1DBheR3UDDV3pZKHv9tk4x0mUxO9VKu30Ni4Fb/fY3p6TKVoJxvDxOtiy9IGL/ZiOc96MSPAvVPH+Pt9D/M/brqT37/qdjLlC/MSdp5DXfKbywtmNB7j8Ycf5/5//Aua64O43uLStBi6R9Oa1/LhP/rcec/Honhq5E3yZINGRiU38JpBI7/XrFlzYrA1z8rJxoIYHKd6RU5tQ9q7/PLLT7QjX+SmXyuSXip/UmqGiXyv9SffJT28liKuKp7UhuyHGDG1cnLbtWU/r5+zM3OMp0aYy4zjGWV6V7XTurJH8ZUsKBIvTvpjzZAJGgtg30OzEySCERrCIlW/4IoXI0fWf+VNv65UskW+QAwZIcc716wQuTANIXpb3cvA0WG2KW2oC380ZX+VMrZkMM2mSY1nFFamqb6TLet6EL0q8co8teNJ5TmU8+9Ur4zUMYwwpbKHZY0QjjzC1kt+zPr1szSdgqcLhRxCIRGNhJbex9m772E6GzbQkBQ+GNFSsgj4/TQn46xstXAkbfq465eIn0ayrK5zCYZ0xdXiujY+4ZoxLGVgJpMLQqKlwizPjN5Fb+EWWuo7MMKe0n7y6S6xeJxuvY6WhgVKf8nIxq+RmilQCWQI1PvIm2JICTDXJRj22HCRiDk6JJMLeLpEHPq1BzhwuJf2hs3Uq/GX8aqWUmRva4zTZBi4PslpQymCa4bB3n3ztCXBM6JUbA/dBomMugGXtiabGvNNOAjJ7h+x78CHiaXfwMqWK5j20nxyz718uf9JmjQf/09jK6/SdYKCz8JTzMGRnIYR9mPomkpX1x2HildhpphgdPR6YuGraWyMkslMkZufIRzX6OxsVPITyynaF/56kx6CmsGB3DR/v+8Rbtl4JR+67Fby1WUczbnOvoSdZmdzPPzvXyEZ8S26QaP5PGyi3PzG953rEJ+znbFz506FXXnO0uUfF3QGxFhbt27d84y4C9rpaRoXccKR0UEmpwZx9DLtnQ2s62nFdhzllSkUFudGcKohI8y+Dw4f4AcC9h05zIeufQN/cPXrnnPjEeNFwMHikZEQ02IUcfk3NjcwPT3H8OC48kBJiO1CFDnGmu5TmDDJYMrMVglqdXS1baWxoZFMNs3TO59icnJCERGKbIF4DqWIV0Y8NYYh4RKPqdk0udwhGpM7qIvuZ02ni79Uz2PfaiQQsAmGLZJJE3QT21+gY4VJQwu85V37GJ38DQYGNjNw9GaawtfS1dpNwHAUZ4oISVYqZaWu7foMsqkKBV+cXHI1BcLYho3hmlSSNuVsmacemaeupUpjq0tTc5HY677AyNG72DtxNUHrFtoTW2jsiBMQ3YuyrvA52UJFeYHEynp8sEDea1V6RpMlHZ9rotsWvqBJerjITnuetm6bunqIBeGq23aSmtjJ4NAWBgZuoy16De0tXQQMl6KnSIMR9WwxaoTPRrKNNNcmIurXYkl5kHc8rB6Xjbe6ih/HcX3omqu0llrbbFrbHyMz9xi7DmzlF39cTzpX5P9edQUXTw2x2ShREFyGEBaqXnwIA3FAGIHFXW5WmDED+PuuZf3mV9HY2EGplGZ07DA+v0lrVx2BYFCxAXssY2cuxHV2ujY9z6XoOtyy8TI+ceNbFcmevCjVPMGn22Z52elnQF1b/iD3/8dXIDuMvz7xHOHf0291dksFIBxp28Lmi7ac3YZnqO2bmJjwJE6/XF66GZAHlmQQSdhMQmkSInspi4CmBSdTtTM0tsZpbq1X3QtORh78i1HkYggYfiUEKVpLYsg8PHyQ/+zfxc7JISUaeEVnH69dvY2bV21SnhrnJTgPxcASr83up/ezftNqolEJOy7O+V/zyghWJj2bZTqVxyrpNCQ66OroUQbK8NAQ/Uf7VXhUvDJizIh3UQwZGZcISooxIxk42dwoupkh7FZojM3Q2xrGsBtxyiFEehPHpFqWtOySElMUA6VkZrGMNMQzxDoyNPYUCTYUaemA/HSC2ZHrCbk3knr0IbZ1aIzqXRihKJ4WQPf7CQf96tjoroVllo8LV5YwCxWy2XnmrQxeJEOsc4767nmMRJHu1Q4BDcaOboDS7Yzu1dlaeYZcpJlqpA2fIrvz4zcM5SUKiPquI6nSJZUpZVbK5OdKFKtZqnoGohli7VkSHUWC9RU2bbNxbOjf20YlfQMR5yrqjj5Go38Wx9VBgMdVj6zp46lDY9TrVaqewVShCt1l1l9r0dJmUTItuldV6Oha8PdVS36CAY+K6bHnsM5DA0nqSnHa7K2MHZqjNShkfn40OSaaj5DfYO/QFCHfMMWARsZYT8eam+ldtVZhhSSrSVK065uiRGOSor2sor0Y95KzaUOuIfH4rl+9ka62LkzLUi9Gcm0ul7ObAZlLCTvt2bmP737247QkNNwTvs6za+tMtcVL4/pC/MIHv8BlV1x7pmpntXxRMDVn1eNy5RMzIAzJgvERjhEBNl/IMjY2zuTUMLnSNIGIS3dvu8IcVCuilbPwQF3M/nWfj/H5LPcN7uOe/t08kxpW2JArutbw+rXbua57LT3HMTJFq4olYY6X6F1K8FdzsxlGRyZUNpQYmedTxCujizJ2oUhKsDKzJiFDMphWKqNldnaGQ4cOKi4n6UfCqBJqlRutGDNSNM3AdUMUClVmZo7Q3vEjyoU9NFq/xutuvpJYNIpbrlAu5iiX55UqtDDTKsVp63iWkWQYWRaOaVMtWxQLckOvUMWmfms/V751P1OTMDYaZG4kwPDeX+D2V7+Z7sYwAc1V3CylwjxiZJjV8om2lYq1JarWFq5pYVcd5udNLKdCrmzha8hwza8+RrLJ4vBhKOXCzB2Lk059gFffcClNsQCaa1Euzqt0bGlb/hxzQSlbMqRU5pJq36ZSshSDr4y9aDlE1g5z1Z27qJR1cnkbz/ZTmIhy9MnrcctN9LY3kEjUMZuvKKVvQ/cpDh7brKDZZSqFCrlckZlsjrbmEjl7hnBnmWK4gBm0iDf4sEw/VlEnlqjiaibjY2GqZYNI2CMW8aiW/Yo5uVydZzrfTCD8ajo7thP0a0ylJlSKdiwRIFkv4XCfwjCdzzm1vO25zYBgIrs6e+lbuQbXcRbdq3Buo3plbiX3yVLV5p8++Qn09GEC4YjSi1vMvQnIO0nDFj7ymX9TId3FaHvZqFmMWTyPNgQ8Lenp8ra+cuXKE5ig82jyxKZCjDeZGiFbmMLVS6zs6yQUCVItmwoQvZBBc6L6on2JBUJ85/DTfOj7X0LTdSRr6bVrtnN97wZ6E42KW2QB7CsZKy+Ut7RoQ3peQ4GAnwP7+olEw6xY2XXW2VCnemVmUnmqRZ2mZAedHT1IuOHYsQGV8ScgePHKCVZGcFvPemV8+HxBTNMgl5tB13fQ3PwILS0DXLSlgpW9mEL/R5nKjakbtPCoCE6lLrLAOaNSmq2KMg4sMWhMU6VQy51HMB+SIJUrlJiYnONHT+7hjt98ik3bdKqmS9X0mNn15/i8JPl5yQw0aKmvo7U+TsgQ8K+p0qXFaFJ/lrRtKuVsCfUIzqdStZmey/LTJ4Zo2H4/d36gSGo8TEtHkcxMOzNP/zm2W6JYLql08tbGBI1xkUJAGWVCnOcog8zEVmM3kZCYtC1jz8+XmJme5fHHD7H1bT/hitt0inmdppYi93xrG2uT/5N1q5qUQeZUSwtGWamoDJoT7VYXDKYoHrZt8u8zkzw+n+MON0yuUMbRPQKdY/RunaSQlwxIm2jUVsekWNKJxS1iMYtMxmZsrAHbvopE3bXEYwly2VnSuSn8YZfG5gSGvnBsn3eyLS+44DOg+XzqGonGE2xav0W9MIinYbmc+wxE43G+9S93ceAH/0Jzk4D+z72t020pXhrP5+fW93yGG2957emqnNOyRQEKn1PPoLKS/uEf/oFUKsUVV1zBbbfdxte//nXV3PXXX39C36nWvrxRf/GLX1SswFu3blWSB7JOpBS+/e1vq6yp97///epNWNoUThzJbBKDQepfdtlltaaWzKdkaMnYxsfHFbuycPKcmh5/NoPNZeeVEnZqdhgRJBQBybWrWhcEJKsW+WzhbJo7bV1x5AqQNyBoVKBgVpRUQc3BK4rYaxvb+PStv8RlXatZmWxWWUuitXKqnMFpO3gJFkoW1+q1vex++gCNTfWEwwvp0j+r65pXRjKYRobT5OdMgnqCrvYtJPuSzMzO8MSTP0WoCySsWKMdkHZrWBlNE60h8crYlMtHCAZ/wsaNj7N9+wyS1Dc/70e8vDZBVnS30bemnvl8gdTMHMcm5tQQw6GACleJyrXuC2FoYfxRjWjQoFgqsu/oAAMH9zI5dBgnN4Gdr2LYHuGogPg9SkUHQ3fZtm0LZj5NajajUr7HZzIEDQN/yMCv6co40n1RjECcYFQn4tcYnZjkyL79DB3eRy51DHsmR9sal0DAR7zOUunSpUKVxvooPX1rKGezTAiOaSrNsXFHpYKLiKQYXpoviOYLEAhrROoD6p5wdOAog4f3MTdyGDM7QbBYpd7nEo4J3tglk4X06Eb8zT5+uvMZFdJqEoOsoY5EUxyfZ6sUcLNawS+p06bJfdODfHriIE+Us2yJN6CH62moRMjliwzvCxNs9NHRbaP5aqFIl3DIw9DKTE36mZi4ikDgRjraujGreYZFRVur0NQeJ3Q8c7LmdftZ59Dy+sWdAfEKm5K5qsHWVevQRTpF4pXL5ZxnQM7pwweOsv/B/6SpIbboBo0MTIwaJ9LDldfecs7jPN2GL5tRIwbKr/7qr6o32FtuuYXPfvazKl1bHuii7SRp16LyXSu1+kK4J/VFC0qwIVJHiPJ+6Zd+iUceeYQPfOADfO1rX0PkFYTk7+abb+Y73/mO+v2v//qvteaW3Kfst+ybSDsIg7Jki9VICH/WYAULMzI6zERqENPL09qRZO2WZly3iWrVXBSGX/FMSPq1gHcl/bp/LsV9A3vYPTPOH1/7BlqjCbVcxiq6S33JFjY1d2EqHplzz1r6Wft+ruvlLc7w+5WXZuDIEFu2bzxjyKDmlRENpjnhehnP4FQCLGQwdSsg4pH+I/zkJ48pagIJLQmzdc0rIw87aUPXg1Srko6dxuf7CZ2dD7Nx4156e12OJ+3huj4kg0nToSpCi66BZxWJhIKsWdnDGjzyJYv7f3g3+sTjaEYY1xMm7BhtDUlGqwbfvfdH9LqjSndpnV/HnzQ4ZPox/RVCAY+gH6ZnBYCcA0+Asz562pvp6WpTxumPH9vBsUe+SmPMT9XW8ftD1NfFaW1u5L92D5Lvf4KYk6NN8+iK+Mkk/FSMKqKum0i4CD1UsTyPUy6B5Sijo6+3k74VXZQsl2985UvE5/sJRaJYtlA6CClgkmo0zsMPPURp8igBLBr8OnrYoOoGlMZTxG/jxX2UqlBf72fD5nWsnW9gLptjZGqOkYPHiIdDincnpmnUh4Psc4t8euAJvjd+iN5wgg+EV7ChaDNw7CCl/AxueR7dddA9iEQdkatC1yEarZLNirdtHaZ5C83NG9B1m1TqGBUrT6IxTF2dXGOeAgKf63m4vN35zYCAwwOazt8ceZI5De6+9FUsqhjR+Q3vFbm1vIyZtssD3/gqUeZBiy2qbp9MikCcPF+A6+74VeQFbTHLy2bUiF6TyBeI9pO8/d5+++0KPCshmD179vDQQw+p9GqZYCHvE2CtMAmLiOXs7KxiChYBzA9/+MNKLPPIkSPcf//9JzhupI5II/zar/2aykDZtWvXYs7bBWlLYpgXXXSRIlwTPh7BXoj8xJnK8PCIMmTypWkSTSH6NreArx6zalKQPNbzdBfWDBnxyliOzdHMNA8PHeTu/l3smhzCh8e1KzaqcNLJY5TtxPCxlngapW3ZtLQ1MTM9p/A1PSs6sU7KhlJemRNsv2nF9hvSk/S0b6c+KV6ZaR5/4icnsDJCFXAyx5IY4uKVAaHedymVBonFHmPz5sfYuHGK4zyR2LaGLenH8mQ9XsTrNV+dYGJwD6u71xKJGeCWsR2beDRCb1Md2xNNaKI6LfJ8kt1h5Hh0bIZkYYgrVvmZMyOKj8WSB3XYISmM/IIvdnzE4h7p8h6mJq6nOV4HhoSvquihIE31Cdb1NdLREFzQIpAgoWgtkSJ7bBdbY3l8/jAlG6qixO14JFpk7AKMXQC9O67F9NwUG/SN6IaFLfPq8xGJxOhrSXJJZzPRmDCHS9sCkK4wkZ6hqTyMV+fDJqJSssXlreQQjAXGUZ+GUuRW2UQVU3mrmhuStLQ04dg2M9N5vv3F/5+WLh+fM10eoUiD7vDb4TiX2Dr9+59k0sqh+zzqNB1fQMN0dTRRBceHYViYZpXR0Q7y+RtpaLicpsYgaUnRLswQjml0djQqL9xiAcxrx3z58+xnIGr4uXvyKI9PHOH3br6TkOBARENjuZzjDIg3N8p/fev7zB15iubGuLr+zrGxM25maB5lo5nrbnrdGeuc64qXzagRWQXhj5EHhxR5uxXCPCmyTnhm5AGxf/9+xTYsApcSRpLlQrInrMSiJyXbSzuCTRHPhjxIpAitvEgnSJFlYjC8UopgL+RPCAtF1Vy8NjXOnMnJFOOTQ4ghg1Gld1UH3cEFhtxSafEEJOOBELbnKokCMWT+U9KvJwdVZszlHatUquR1PetZmWxCwk3mSeR5r5R5lnGqMNS6lTyz8wCNjfWERSNJEwCvzezsHIKVscqGwspsXd+ljIrBwWM89tgjKlQi55x4ZeT8Eo/MgldG3vYXSPJyuXk87zGamn7MVVftoq/PVIy2jiP4C1ulFufzBoGAp7AclqVRLBoEgy6tPcco2b/OT49dRp3vRrrqr6C1sRmfoasE4aLlYZxAJfkIabq6RtqSQfwGRC0N4UaZyXsk17r09PgoFA2qFR9N9Ta3v+O79O9/mqHhG2gM3Ex7w2qicSGs9FG2hRNHSBEXjqbm07E8H+FggKgoVuLDKQsHjIuZ+D/svQeUXdd1Jbhf/jlU/coBVciBIMEsMZNiTqItkqaoaImWLZvt9poeyz3TltXLakvutkey14yn13K3ZbUs2bIkyyPLkkhaNsUMiiJAIhBEqCpUzlU/hxdn7fv+BwpgASjkKvJfrML/L913373vv7vfOfvs42DzFQQ3CnI5FdGYg6uusvELfBF/+Z2f4s6rPo3uriahkcO3aNv1hMVGstwjxEPBAZJ1qLqfbJOAXHBvHEDVPPTtlVAOKXDLMqYzJjLzEqB6gEmQxozgphgDKazg3zpUPKtmUPI8PKEHcJ9mIKUqGJ5Lw5DziIQp+kcjknfkpZ6PoWKhgumpMDKZ2xAM3oSurkYUC3MYHB6ArFto7oghYDAlRV0N+GL/xgmhw4qGt7Iz+Nr+7bjn0hvx76++A6U6oDmrodGNAAYPj2LHT76HhjhF9s6qukUP5gsbxfuuve1xRMKhRfc5m5UXbaanTgvF9772ta+JfE7M0t3d3Y0vf/nLwoRPV8zdd98thPK+/vWvi5QFDH8liGGG7m984xsCuNDSwwSUf/EXfyHWM9UCrRy06jz00EMiQ/fhw4eFpYcTTg1EnU2nXahjCWaKhTJ+8YvXkM2nYYQ8aCEb7V0ptEfbhUWGwnj5BdaFs20bbzhVVvDtvdvx7V0v4fXJWtSSn2vpxu4NWLVA2bcmiFfj05zt+S/08XRDkTRM1eShoRGRQmF4cAK5OQtBNYnu1ssQi8cxMTGOV7a/LFSveQ+RK8M0Gjyekgi+VUaGJPkJEbPZUYRCL2H9+hfR0jKMVMoDA9yo+Ds+HhSpBnTdgWnKyGR0BIOO+OMyQU4o5CCVctDTayMUfQnl0ksYT7fiwP5b0By9BzkmyIUBVdbgSYwb8yA7CoKSik5dRjnvYkq1kVsnIblFxvvu8hAKSJiaUsU5KdAXCXvoWjOObP6bcKzvY/folQhMPoTJUQPrTAOKrYkwdAIMWt/KlocGxYVSkjAhuSivchDeAtx1DbB5mw9qMnkdQ0MmxgccDO7N4LmfPYU1qZvRs7bLBzWnGGACGRp7JE/o9QmBO0cGMv06rltnIqQ4+PFuzmhUKT5amaoZmCxmsO0n/w8m7Bk8rEbwoZCONqpTex6yHCeZFhnyeJgIE3Blv98YJfXzVyWs3nIVDO1WtLauArwSxsYOwXRzSDZHEAnHhavpXEkeHG15/duZ9ABTIGTtCv5s38voSrXhy7c+LJTJbcoinEmF9WPEb5wq2c98+2+hVaYhx85tKoRaF1MnqiA14ua7Hq6tOqefFw3U0LXy13/91yLRJbkvtLwwDxPLLbfcIrJuP/nkk8L6Qi7Mli1bQFIxQc93v/tdYcX53Oc+J8jETL1AtxQnGHJzPv/5z4u3NuZ04oRDy8+ePXuEW+vyyy8/px14vipjpuvRsSFMzY3AUjOINAOlYlEkC+QknM8VT8gBWUqbaq4l1/NAHZkjDwJOkJKEfx3cJ2aWP7z1EdyyauOiQGYp51nO+/A6azmYZEXGUP8k5sZt9NICtaEdjCjqH+jD4ZdeEJZAWsuOt8rw+hh5Iath5AtFmJU3YQRewpVXvY6rrp4HlWvHJ8KwHMKOIoSeniKJEHCdniOKxqmSWM9sHLYLSFQQ1h3QuFiuqJBgoL3dRHzDBKbT38a+vT+G25PAqKpioF9FPgfEDQM9qRBKEReFtQ4i19i49nobWjgAyZHQmJDERK7pEmxXEi4chqG7XgCGLmHVmjyw8QXsefsVZNOtKLRpeD0t49AhDfGQgs5EAJGwgUKDi8n1HjbebaJ9nYxKOYiAZmNs3MbOVz3seLEMc9ZGQmMEFtAYBnTGbS4hEoX3oFYFNQRSNqOsJA+UR/RkCfS0ka8jE2uJG5Z8IEXcr/O5eRwa68cD4XZEpwp4KGmg6EKAGY4R7cE8hKBJqYEh10KmYqGSWI2G1lvR0rxV6NZMT48iX5pFJK6hKZmipN850zJazr+HldI2/t5IDv7Lvh2YsUr4/l2fRVMwhoxJXaF6OZMe4NwZikTw0r+9iPFdL6A5SYX382CmYeMkGduuexhNqcYzaeopj3lXhnQ/+uijIiklgVCt0IJz//334+abb66tWnaftCTRbTY+NYhsYRINLWG0dRy1BhDIMCEjgVrvmm4RjryQA3KqC+J7KSNbRIoC28ZbM6Migqk71viODNeKJEMTxGBVmHQZXXCxwq9PdV2nu11R+cbu68pMTvgRTLTKtLZ0YfDwIBoaGzA0NCii8mopQBiSzX7n38JCsbxKxcLBt55FPP4yLr1sP/hbJfHXcRQBDCslqguTmOy7W2xLFnO8EXDg2LIgB1PpNhi0wW2uQ7DB9B5UFpaFZYV8G91wBLG3UpEQCDsw6X2pAIW8BMPw31DLRQmKoaKlxYHiesimSTaWxLFsQ6moggqessq0Ea6/rHiifTyHZUpgu2yZrjkCaZ93qWtApcwHkopYQkIsZKNckDGXlrBvBzA/6KCc8QRwCocBcv8I0PYPAo9/+L/hphtvhF3IQw2E8G8/+FtslQcEp6b23KT7aSZbwv7XXgCsMkxXQskBSpYn0hwkLvVw910WDNnFzj0ehku/ikd+9d8jOzmMw1MjGJ2bFC81AUnHzld/ik1NEpwFphzmpkrn8pgaPARDodusjLSaQmD9jejcfI3Izj07M425zJQI0W5IxaCpunAnLhzv+veL3wMR1cA/jr6Nb779Cv7zPR/HZ6+4DXP1vE5nNTB8UZ6dy+PrX/x9ROypI1y9s6p0kYPJpSkihv/tyz9ER0f7Inuc/aqLZqk5+6afuIavfOUrRwibtb2YmXthPqja+uXwSWG8sclBwZOhi6lrTSu61F5BWi0WSuJhzXZSS2TTlrWYmpzBvr0HkWpqQPeqdrH9RKTFmkXGTzng4NDcJJ47/Bb+6eAOvDF8EA9c8n78xd2feEemawIYcmWoJ/NuDiU6swAAIABJREFUKOwHZr+2HQszUzOYGs+KCKamhg70bGgXiVAHDvdjz97dwsXEMHuKItLVRLBZ42od3xe0GJiOht7Qy3j40v0oWBICMz7AyJKr7UmIh/1UDJmiIlwfBASkgeSKigAYsZDDICHkSsyS7SESdAQBt1BSYOguwgEHZRMolBUEDRchw0VpUkLJlBEOuCKiqZijhL+ECBNRuhayeyWYtoyeALNqExjIsBwZ7UFLWFCyRYIpGZ0hiy9OyBZ8WwbbwpJlGgPJQzzsCoCVK8niuGjIRmUEyJcVxHUPO7c7GOgDGpMA3eMUpOa1OBU/HxNBSw24HN93C5dr74R86EkK4NKK5nkiMotk4saog1iEFQMDkRB+Yuaw4cAbmJ4aQdGsQKUAoqIgZ1mwBEP+2Hd21s/kqKpbRsYJwuy5BV2X3IiGxiaU8zn09e+Hp5TR2BpFMBSE67h1QLNwgJbBd45hRNWwNzuFbx74OR647CY8cdnNSJfPTTqXZXCJF6UJ/KUw4OBfvvd1SNlhqInYeeHS8OIYOLFu693nDdDwHO9KUMPJ6PhCjs5yKrOzcxgc6sNMZhSSVkHv2g50BDuECFzFNOGVa4/5o61m+CgTDDY1p5BIJjA4MII9uw4IdeBkMi5IrzQjshDE8I+upb5q1NKPqikKOMG/v2MN/viuj+Hmns0it9LxZztvpsejl3NBvtEqoyh+ZuzhwTmkZyoIqEn0dFyBcCgkuDIvvPi8iKgzAoaINmP6AoIYTpInAjO1xtNyE4sGMJf6dQzO/D4uW0PThr81EvS/6NVfGZcJgkji5TDFuCwvWA5xEqcFxbeOJMIUooMAEzQQWTZdOoySAqJBTxBuNVpdFCASoGXEExoxzLoREpYiFzw3zxEJUD6eSRl9102ECSiry7TZRwN+W9k2FtFWuoPICfaAcMDXlRBtN4B42IOueYhFACMksAZ18wScYFvFbUivk1/dkv+ne4jttT2f90LuS8Dz0Kha2F0I4kv7O/DtsQRWBdO4b2g/GvSASL9wshOQQ6PCRq5UwUx8K5Jbb0N352rIjomx4cMolueQaAojHk+JdjvnKFXIydpU33b6PcDQ7fFSHv9193NY09qNL9/6iEiBUEuEe/o11o9gDwQjYezYvgN9rzyNVuF2Oj/9Qnd0rqLiow9+4vycoFrruxLUnNceO4vKs5kchkYOY3p+BLabRXt3EzavbhcTJwm/5NEspfikVAnrN/ZidjaNwf5RzMbSWNXTIbhEnuPgcGYGP6NF5sBO7Jw4DOYyZoqCL972KG7u3oCeRAqKxEzMlRUbuXSivvKtMoqIVKJVZnoiB7ukoqmhE5duaEelUsahvoNCxJGy6uTKkKTO4zjRM2VFf3+/iMgjsKkBxROdz7XLSDStwTP7H4NjfQ2XrPbdR6Oz/HlJaGug7UDC+CxdP0B7owXLljA+r4nkjK0NNsoVCRNpTVhhWhOWsIRMpRVEgy6aEzYyBQXTWRWJsIPGmIP5nIz5vIqGqI1kxMF0RgGtL6m4g1jQwVRGAa0rrUlbAJzJeUVYdtqStgAj43Oq4Pm0NzDs3MP4LLNJeWhv8N2MY3OaaGtb0oLtSOD+BDGsjxYhtjUepBXHt/zQ3cSMD6bt67wYVeBGQHGszeREveivZ4oD2fVBTYCZsV0H41ED/2emHU+92IyI4+IjyiAusZrRFm1AsVI8YYUEkAqZTOUyJuwoKh03o6d7A0I0tc9MIp2ZQiAqo7O9SXBzTmTtPOEJ6hsuaA+QCjVSzKItmcKf3vFRJAIhZM3yad1fF7TBK+BkjNpMpwt47nvfQkOICr8ktZ2fhpNV2LXxFqxbt/78nKBaax3UnNfuZZhoGWMTI5ieHUW2OCkSSK7d0gBIjaiUK4LweyZN4ERLPk0yGUM8HsXQ4VHs2bVfCLQNuzk89HdfFSHD7+tahy/d+ihuqEYtUSWWLqUCrUHVu/d0Jp0zaeuFOkZYZWTfKjN4eBbZWQthvQGrWrchGAphbGwUzz3/rBB2ZOQdw+ZplTmeK0PpgKamJoyMjAjLDYHPqYrsFRHruAfPH9qF3tZfQFZlDE0xlzPQEHVE6PDhKV2AmMaYjbIpY2BCExaRxiitCDL6x3VwG5czBRn9E7oAEcmog7m8gr5xHauaTcTDDmayKgYmdKxt9xANuZjKqBiZ0aApFYR0FxPzGibmFYQNWm9sjM5qAhgRJEUlV+xL9xXrIo93aFoTJueGKN2dMganWBfQELFRtmT0T+qIBFzhBsoV2VYNrUnmDLOhKZ4gRJsmrUkQx5Egze8EFuQvLbXQUsPkmCHHQZ+q4tvJFnw31SxE+j4anMYHo/OYHC5jhjBRkUGuzGKJUFlP2axgvKwhG92CaNcmpGJxFHNZ9I/2QWYW7a4EAoF6iPZSx+Zi71cwy7h9w+X45O2/DF2S64DmHAyIEQziR9/5W5TH96Oh4Ty6nSQXthTF7Q89cQ5affIq6qDm5P1zxlsnp2cETyaTn0C0Qceay9ogSY0iDJvaKDTVK5oB5TTFFPm2opBrQHeE68BTFBGaumnrRhTyRRzuG0LRruBP7/kYrlu1Hj2x1JEUBaZjQ3i1dB360ueZM+6DC3Kg50+aElzMzaYxNZ6BU9LQ1LAO6y5pRjozj4OHDgirjOM6QjSvq6tLWGVOxJWhJYwaSVS1prozvy/FDZWMKcinPoI3B9/G1evyIIeGbhh6M8ihIVAxNAkkBdNSk87TjsBt5L9ImBfb/bxHtIbM531LDesom1yW0RQjFwYoVfztJZPWJaBYYX0yyhbrB/Ilv36K41GlOF+SkS4o4jzcni0pKJQloZNDF0+GHBtPElYZ3pu0DJHfI9rqMIeULO5Zv62sSxUuLY4x3V0EQORF87WZyzQ1s528zfIFn/Og0ndFlHOSEpQ8EfX0jVgj/meiFbOyhmum07jOy+COjpLg2sxZOiayWRwenUBAl4UYoUrtHtcTIduMoMpWPIypPQhsvAxdjdTIMTE9NYaSlUZzRxThaLMQ/aNLTiWqq5dl3QNMTtnW3Ip1632xT9t1EPD00zMDLusrvMCN84BAMIA3X9+NPf/6AzQlQueNR8Mr43tNuP0KXHLZtvN+oXVQc467+Nl/fRo7d7wEaGX0ru0U5NTMrIP+vbtP6cY4UVM4DZDawD/T85AO6OjXSnh5fAAPxXvQ6Rqw4PoaHLKE6dFpaKaDQyMlDBuc5Hz+xInqX8nrOUdSRO1Q3wxUN4zmVLuYOPe8cQiWbQkxOppYqSlDCwyBzPERTItdP/cjN4uZ1OmeWoobyrZKaG5fgz2DD2ND/uvobjIFWZfggMCjvcF31XDZ1V10NNoIBfzQ7ZDhobPRRiLiCLcPOS2djRYaYv5yLOSiM2UjEWXOJiAR4bKFeMgVEUcNEQdmkyWsNiKUOkbCr4RwwFcqboo7glBMkjF5OS0JCxVLFutoaaFbiqwa0VZAuMy4n6Z6CLLtKVtYgLiOdbBtqbiN8WlPuJ0qVSsNURrdUL7SsA9wJmbn8ebutxEO6sLNp2sKwqqKkKGKfmH/0+qS0GVMayoeS3ZhvxbFJeksPjI9ipaCCaVTRkWVoUoewgEbLVoMiWgEU7MzmEvnEDB0tKSSkDwHO4dyGF21Hom2Tuhz85gYG8P83Lgf1dQQx/RYDhNEdifHV4vdFvV1F7gHxBBVVaW9vINfTObAl5N6ObseEK52WcUrP/4nxNQyIIeXxug/g9Myx5MrB3HzfR+7ID+5Oqg5g0E62SHPfufLuHxVBbm0idkRa0kT6GL11YAMHRgmJIwB2OnJeBESJsgMVVxsgYO8+yLStNosqCSgKoI0fHBHGWXLRXtjEKEAOSbnyVm64NwX+ivfAArFMvaOtKGktGFw4HsikokcGSYHZZJUuppMZoGuqk0vpY1079E1xdQHp+OG0qQCtOZ78eLgDtyxbhfKriqAA8/Z02KJNxYCB/JYeltNATB0xUUsBKxprQidFAIJRh2tabMQNAhiPMGbUWRTRDtxORWzYWiu4NwwFJugJRz0EA/5+xOkkH9DMMTzkcdDaxBdSAQ9BES0uhCg0LLS3ezHDDE3lGhrM9vqISD0ZjysbmFbCXpcREMeVrdVQCC2R4BKWop8y0zNMlUs+0YZuqDW93Riw/rVONw3gN1vHcTegSmkrSkRZcRzMX8PuTT5som35xSkzDJuqmSwOlcEFZSKioJU0BVtkTz2hY1iHohFwggavK8dWLaNHXsP4Nntb0AJJxGHhomRIczNpxEoH8SqFP1RGgqzVTazuMr6f8u1B3gX8hlIWybvgVZDhjn6CkrnQ+J2uXbCeWwXtX4KZRvpwSzamyPCynm+TsfniBxfh6vff2HkVOqg5hyPZDQWhiqVwKgULXhm3RuotmkMEl6AhFcgY79HlRngEsnDBz0Hl0FBq6TAFj96Zhc6toQCKhriQaTzJqbSJjxZRnPCEHXQcrNSC/kZuuqrwlZMW5hMI5EwrLdHMVks4+ZbP4Ce7k5B8mWmduYRo+BijQR8OtdNEEQLDzO9z87OCg7OqYARrUCJiIHR7CdwePbz2La2CNdPKyQIvhxDghIShlNxy39wK7RouGiK+wCD7qCg7kKP++CHoCNs+KHb4gEhMZrJRdDwo6UI7AhmuI4Ah8uxsINoyBea4zItQAQcIrpIIlfGFa4vtoWFPB4WAhcWcnvoKmKItd9WW/QhvzNCqylmQ9P8e5J6NCQIs0LWRksNDSHcl8uW7SAQNLBxbQ8YqnVgx/NIlVQkQwYKnoei42C4WMZgoYySI+PRzDxMyCiq5MsAnkM5A3KD+MrOyC4PUpHn8HWDLNPEc6/twvbdh9DU1oFVXX70Y75iwbBGsb6dbgrfFXiMDLF/qfX/l2kPhDwPz6gq9mgK/ovsIFR91i3T5q6oZgkBQ1URSX1PFQhxNhdGcjCUIG6+/9NQ+SC6AOXMZt0L0LCVegrJ8yNfzlSsmxSblyHhh56CA0LLFNgED5+Gg22Sh9aq3kaFObLEPLL4jcIJzHU8xMI6IiEN47NlHBotorXBQDTEPEU1mvDK6Gldk6GrEnIFC3sHMnijL4srt3Rjy4ZuVNwgHr1/LTJlHfNyMxRVE6k2mMqAOcGYPJWJQmmtOd1CkMIM6nRDUeeIMvunegi4dgmp1nV49tCjCCpfx9ouCtlJgtxLUMIIJfJsSPalFYUaLLSizGQVBHSScV3BmSE5mJYURjcVyjLmCz7HhgCGmjaMdqL7KRp0xDbuw315zHzOj3YiSZl1zmZVcQ6CF4Z181yMaqILic+amQyzSEGAFX6ybce3laCCkVeC/5NTBKeG79EESsz8TQDC6yKYITjinXnk7nQ92JYFNRLCplQSlhPGHkPHFZCFpa0hGoYR0zGQH0PFluFQpZm5mRg9JfmcIgIn2aNFh2BLFQ9JW5ZRUUJIWwo2bN6CeCwmLDem7aE414/1jSYg6edPHfV0b6j6/qfsAd5/zAj0tiLjKV3D9ZIrlmmx4bZ6Ofse4Px0pnPU6ZydL0VeuAvX3XTX6Rx2VvvWQc1Zdd+ZHcwHfY0fTHCysJAI3O9RmN3Dr8HFZZLrAxkA3LcGZhYec7LvNatMZ1MQ+ZKNidkK0nkLbY0Bod9CcLMcCycyAjO+69PlcGg4L4DMyKyDcCSBTeu2oKunDbasCx4F90wEypif2Yu8txXhEKNabJHWYHBwUIRoM+M5k6GeTiGoYcLUmhtq9erVOFU0FJtNN1Sg9V786K1d+EzjDliQcXiSEUWecAmR+MtlWh0YvUSAwmgngpJYqCJIxoyGakrYwsVEgMPljpQlrDYzGQVD0zp6WkwhyMfop4k5FWvaTAGUGP1E4MJoKFpWGJLNcwQ0l8IvGJ7RUDFlAYDYplr0E4X/2O+HGf0ks20UAmSkli7OS3cWScd9Ezqa49zX8Xk3BsAUZAQ1JA0z+onfOY4C2MgKVCOEsfkp/HF+BH8/O4lWPYD/OxQWVkZyaiybOj5MfeCPEHNaOZL/6CVgoys1rJEkrWHvwUH0rimidVUPsnMZxOMJVCzHHxtJRWZ6AD2xrODavBvdrqdzD6+0fflsnAfwd5qObnj4LBUXfUPgSruU93R7xTNc1nHtbR9BgBoPF6hcuDNdoAtarqfhg51EX/5gaakfIFcAwNojgdV+y2l9eURyRa4apgY6EyCzWB/wwU6X1OoOBTMZC4dGC2hO6GiI6VUi8WJHXfh15FYYmlydoBxhdSlYGp5/u4CO9jV47IZWtDdFhXWhXLHhOr7bhB41SVLRlTRxaPYgTG0LNOY2cl0w2qmvr0/kEaM76VSg5PirJjiieCOzps/NzYlkliQSn6xQ86QxbmCk+aPYNfQ2NncVMTGvwtA8rHcqIkx6fE4TIdWc/BnNNDarioghVk1rBLViVBGBRLVhGWOzfgi4w5xFRS6rwk1ECwkjn7i9JWkj5QJzOUVs72qyRNg4LTEzOUXwegzNAUFRvqRgdZtvS5lMK3A8CevbGUcGTM6rAqyss2URfj4+rwoX1zrHj7QiSKKFhwCuZqkhGJLMqk4Nb3TLd/YktQAKtok/3/E0/mT3s8hVCng8HMVDmo4QgcsCi44ANJ5fMa00wmJN3o7tW+r6Rir44csqYi2N0BtaUKxYeOmV11A0LRiaBklRMTkxhjZjEvGILoDVycapvm159QDxLF9ivmPoKCgSvgALYQBU8PLv1OXV3nprTtwDzNtWllK48fYPnnin87ClDmrOQ6fWqlwIZEjkHQXwhifjFUh4GzLWwcUfSo74sfp6rv6RnCg4VS8k/9bqPJtPhryyEMzEQirGZkrIFm20NgREaOzFeqMlog/ovsjd+EwRb/ZlcHjSwgO3bkFLQzOCno5PPbweqso8SBSqW7xn6BZSVQ3dsQwG5voRb14LyfO5IKtWrcKBAwfAHE78OxUoOb6fa24oZnyvuaG47mSF0VBNbWuwc/ARdCb/l9Cc4f6CcKuR7OuIFAgEBSTokuxL3RhyaEI63VQ2mLaAEz31Zmi1YVQUl8mfaYrbwnrCZerPpBJ+hBKBADk1KUtCUPejn8ipYT8TVHH/ZMTn6ND9RV4NXWA02pGkzNukgZwZoWZMFWJXuKXo1uKxJA+z7SQiT874bicSggnOiHKEG8oCNAsIBID/MbQTPx75F/RNDOHBjk24ZraAa+UcHFlChUBoQSey7WynCyZWJT9Igiw5KBbL+OeXXEwWenDdrVdj22VXIxmL4Jl/fR6Fsiki22RFEcTgmDuEloRWBzQL+nWlfGWk3VOqioOqgt+EDcq05eqAZqUM35F28jctKxquvPVRxCk7fgFLHdSch86mRYbDyKl3HMDrnoyXIeNglSOzES5+DTYul3yQcfzU6K89Dw2rVknwQn7K6vYwZrMmhqeKiIU1QSQWXBzf73P+GsCHVFW9l7wNEn5f3TuDfcMllOwAOttbcOtNHWhsSYL6tpziTIt/p24SJ1SGDrdZE5iYCyPR2A7PtUQEFAX1mK39yiuvFNyYU4GShWfjvgRDFOybmZkR1h9eA3k6tPzw+2JFI2m8+V78fHQHru/ZDculijAnaxe9LabIy0QgQbCyutUU7iiCCYKSNa2mWE/QQbcUl+MRnwxMbouimGAoN4FGc8IP2WaoN607VP4VQnshiutRKdgSIoAEQ8wFRTcWQQjdX3RP0aLDnjYY/eQBPU2WAFc1EMTILbabqsLML8W20m12YNATInuMfqKFifeyZ0GAlR1qEk+t7cRUejeuj7biP269C5fEW/DG/MvIuA4MMAP5sYUkaSFqyohrJtWslKEHIpiQuxHvXIOHrt8MZlQvVGxsf20nJmbmhXuQ63KFMuR8H3pafavTsTXXl5Z7DwQB7FUkPKNr+AAc3AUP+eXe6Hr7Fu0BPlPybhR33Pf4otvP58o6qDnHvcuH9LQHPOfJ2A4Z+6pAZgs8fAYOLj2OI7OEefoct9Cvjm/jJBLT/URAMzZdRt9YAe2NgfMW/s23bp0RM5KEfNEUn+RZ5MsaxksKrrm6FRt7UoiEdRGSblo+pDndDmA0TmNMQ3luAPlcGNFYTKgrU2+GnJrdu3fjiiuuEITfU5F+F56bbiiShn/wgx/gm9/8poiM+tCHPnRSy4/rMhFjEKO5T2Ii8/u4fF0JlNkgj6WziWCI7hsPSsBDd21Z8RAN0lrjJ5skaKEFh8kr+Z25n6gyTH5LLTqJhGBaTgiAaO0g38UVGjfVZaH+64j9eU6GfBO7EgCxtDf6brxaNBQ1dLgfo6nYVoIeWk5oVeIDK9hkiRxV3If9zYSbBEOsLq2o+GZsPYaMJJrSc/id5o14eN2V8CQPOceESXW/49FMtaMJajT+57mYKVpIdm9GuPdqbF3VjGTcRaXCdrp4e/9+9A9NIxgMiHZWTBfluUPY0EQ2sSaEAheOXf378u4BeivTVR7NKnj4FFzhej/fL3jLu1dWbuskWcbW9/0yGhsbLvhF1EHNOe5ymkq/ChVjsLEZHp6AiyskF0ynyc4+VxyZc9VsEoU5Ca5qDQpX1OhMWYAaRkkRhNSIxmd6Pj6UGMoX1GVkixb2Hc5h10AeZUfHL91+KbRIEo1RBY/3MHmkAwKZAl/7z7LYroT2hIS+mQMoapcgFNAFcbiW/oARUVu2bDmtiCiK9+3fvx/f+ta3jugPlUolPPnkk+DniYpnl9DYvA4v9D+Cpsg30NkCVGxJEHcJUuhisrkssnT7OjD0sJGQS0sJk08yrQKXmaWbgnqlioxiRRbuJ7qFyMlh2gNaYhjtREVhZulmZBQtQTyW2bOZr4lAhRwd6tTw3Bx/ZuUmKmE0FceMnB26wZhHikrDJBnX2mo5VChmxnDu6R9P6xIPdBwJOTmIgCPhwfQQmibm0JHYhr7JKVB0r7kpJdImENPwb+GkpcgSwjowMlPCi6MSGtZejo1XfgCy58E2KyiWPBiair7BSRwcGEMoFK+6qmRkpvuwOpGDrhkCZJ1oLOrrl18PkEfDX/zfaBpMRcLvwAKtNuQcngD7Lr+LqLfoSA/wRStrhvGB+z5yZN2F/FIHNee4t/lj/C04CEk2upYpkDn+kvnGTpdUNKgi0q5gYr6C/rECmpMBJCLkJrjVSKTjj1x8mW/vtMbQZcMbPJO38Y87ZzA65yEaTWDT2s3YuLoZkbBRzdtjo1D0LQWL13hma11JwaqGCvrmDqHSuEm43GrWFnJjGBVFrs1SQ70Zzl0ul48AGraKGjYsvN4TWX0EsJMKMFrvxw927cITN76Bou1HFBEYUJNGRBSN68Iis1o3RZoCRkfRzRTQLZH7aXhKQ0sDRfcszGZJBNaEtYcuoam0KvI/MTdUSvFE7idGTDEaisCFpOJ8WcbaNj9aanhGFVFN69pdwZ0ZmqK6r4R1HT6gHJzShdWH2xn9xMgs8nPWtXuCxMw8VO1xGwE4IkQ8GADSpoF5NwANCh4rjAiOzjAkRBIxdLSmMDw2iYGRcQFabSodu4xs8qctRvsViiX8y4ECZrVOXHXHdbh0XTc81wZJ13SVKSQBT6fx2puTCIZiIuRcklXMTY6hLTCNWNgQwO3M7pb6URerBzgJDUsSZlUZvwkHa+o8mos1FOfkvHxOrr/iLnRV9aLOSaWnUUkd1JxGZ3HXw/Pj+PGhV/DDgZfxxJb78KEttx5TAzuUAnm02HB6YDTTSik1qwxdUIWyg6n5MtI5E22pgBC8OxWRuBa5VDYdZAsVhIIGJD2GiqqhoTWJG25oEZFLdGOYpnPe5c5994qGrug8Ds8PQm1aA4kJJaoRUQQ2kUhE8GSWEhFFQEO9mw9/+MN49dVXxXEf//jHhQXoRICmNvY8ZzJm4HDsY9g1tB+rW8siaSSVg7ubTQE4Bqc1tFiSWKYlhcCCWbCp/su8USLMWnXRlvCjm7hMlxQJwwzf5nIi4isJM0s3E1w2JyyRpZuRV7M5BW0NtgArzMpdqMjoTJlwVYiEl4x+YlvYbwQ91LPhMvNLMTkneT6rWkxUKhJycxJeN4P4hRWAqpSRQQB5WRW6Mkxl4Gq+cB4kf5wVWUFnaxOKpo3RPhuTlTLKrolSxUbMkKDpBl48XEHDJbfj3iu2IhpQUSqbR/VlJBXFUhHbdw7Dk4OgVUeWFczPp5HwhtGc1OuApnazrbBP5qNbqwBfkWwkqoBmhV1CvbnVHqD7OlvR8NEHf/Wi9Ukd1Cyh64cyk/jh2y/g7958GgfLE+JBe0VqLdpjTe84mm/lBDKnL/P2jqou2gqCl6CuoKc1jKl0BQNjRaQY/h3VhTWiGkQl2scJkCHYdFWMTRexZyCLA6MVNDQ24Jfv2AxHDaA5JKGrS4ZpMXLpwvaMIA6HdLRYY5icCyGRaoPnkAQrC37Mvn37hOIwUyKcKiKKwIWWnkcffRT33XefIB+zE2jpORFReOEgMhqqvXsdfjH4ISQC30Qs7LuK6P5hRBTdSHQ30dLFh4O/zDggn4NDUm8tJyRdSv6yr+NCEq+fkduPHmI9PJ4cGNZHAjCXyYfh+RhtxWSOpK8wZQNdVnQzcZmh1Iy+It+Gy3Q7CbeX7iKuuZhxVfyz0oD/Od0Gt2LjN5R+RJhMkvnHqtFLwnHAH0PVfyD6zmEqhwAa4mGsUsvQVA3Fig2jsQtusgcPXx2CIRPwVlAqV464pjhWBKPbXx9AoaIjYCiQJBKDS5ALfehq9V1pC/u6/n1l9ACJ5UxA2qJLCDB0f6E/cmVcQr2VC3pAkWV0brgJ69ZvWLD2wn6tg5oT9PdgegI/2v8Svrf3X7Frvh+yomJrtAtfuvEzuHP1teiKN5/gyHfHak54nFVakoZwQVGROFtg+LeBSFAVE6Jl0fUg4cBwFs++MQ/TM0Tk0p23taO7LSEmU891hA5J8eSyLue106ic2xRTUZodQC4bEgkqXccSuZ0YzUTi8FVXXXVSF1KtgZyci8WiSHBJgMNZA3DfAAAgAElEQVTlpQCa2vEqipBTD2DnxJu4unM3PNmPhqpFP0UCPjGX3BZGGNGSQ8Ajop/aKiKCiURhhlTTFkiCMDkyzQlbcGeSgiwMEf1EEEMyMfkuHQ02kmE/9xMBEa0/5MaI6CfF83M/eZIf/QRglchTxSg5koNdXNlZgq0C35hsxB/0t2IwE8A1ehpXlzMo5gyYIhTcg+e6qCgeihWGprsCKEqyAl1XYVkmJFmCoSoYmc7ihYNpbLv2ely1+hqhAqzaNvK5nK91SjDECU6merCE3fsOY2reQyjIlAeMmHNQme/D+hQThfhgu9bH9c+V0wMc5mZdFmNs1gHNyhm4RVrKl59cWcYvP/TEIlsv3Ko6qDmur58b2IkvPP9X2DF1ALqiYGu8F1+66Tdw/8Yb0B5NHbf3u3+RVhu6lVa3hVGqOMJyMzFXgqYq6GhJAnoUXtjBNVf3YvOaJkSCmsj1Q3VYb6FJ5yJ3le3K6Eja6J89iJK+FQGdqSIcIaTHiKhajqiluKF4KXQnnUlhNFQ8GsRk/uOYL34e29aUxeRNQm9Pix9eTRBDHgytLbTY8I86M6Eq4OEydWUEYKE1RYbQuGE4NzVleHxLwkZjjADC16lpbaDbzdepoTWlo9ESlhmhMCwBXSmf08QkmQQTjHZiMsEAhUNcD8/Mx/BHh1rweiaJy8ONeCTsocdJIdQSQbFRgmtbcB1TWMEIGOdyBVhOAZKdxtzMDIZGo4hFI7AKRfzsjT6kCyZuuvkeXLppLSyTjlpPJNUTfKwFkxvvswN9hzE0WUAkGhNRUS5U5Gb70JvIQ9N88cgzGYv6MRevByh7QUWLqC4hTJHMBWN+8VpVP/PZ9ADlORq6r8Ell115NtWc9bF1UHNcF47nZhAJh/DV2/8d7lx9DbrijFt6bxdaY8h96BvN4c3+PAamXPR2NePBjk5EgkFsWOO7QETkUunCupeWOjJ8ZlJxuDtRRt/8IahNm/zcQVW14OHhYRw6dAjr1q1bMnF4qec+fj/mhko0r8fLhx9BZ8PfoLkRsC1JRA75Bgq6hhh5Rt6In6PLdSWRq4kqnSycBGiBojuJ8tMELNSJ8RSfsMz9/WXf4sEwckaE+e4rT9TNOgjN6NwR+1LxWiW8oA/KQ0D28NJsBP/lcAeeGotgTbgVf7phDS7XIrBsC0XLgm2VERKAxoZjWyJ0nirPyVgCruNgVZMJy5zGoR0jSNsqDsyY6F29Ho/fcCWioYDvZhLWLr+XGAlDQWECK13XMDo2gYNjcwhHYvA8FyQGz0+Poy04jUiorhh8/L21EpaJk99UZOxQFfy26oK38Jm9IqyEq31vtJEvShVHx70PfVq4oC/mVb8nQc2BmSGMF+ZwfddWqHI1LXF1FB679A7w771aOJ9ogojhCU0QQ1fwyt40Xt6XQyKRFDmXPnhvi9hncGwegWwRrakYFOXUiR4vdp9yEtc0DZ2RWQzODiLR1CskEmsRUYyGosAetWiWGhF1ptekyRTlewA/3vsGPnLtbuQrPjGYuZa6SAwuyhid0YT2DIXy5vOKSJtAUjCF9UgMnkpraE1agijM3E8kAgs3U8QB0xpkCoog+tK1xZQLJAYzOiogwqY1MKycAoC09DD3Ez2OPa0WNLjYPxnAH0x34UfzjWhwHfx6ci2u0OMI5YDJAEngOgxdg2KqPpixLci2A8WhRcgRgIZk3ohEbRkTHeuakUEE6+UAUg1xIQhYLC1Coycnh3o3mopMOo3dfaPQg5Sy9IQLeH5+HkkMoSmu1YnBZ3rzXcTjqEczIwF/r2tolYAwfAmBi9ik+qnPQQ8okgu1YQOuuubGc1Db2VXxngE15Mj85NAr+M6uf8GOuQNoMVJ487PfeAeoObvuXLlH1yKXTNvFoZEsyjaweW0nbDWK5u52/MpaHd1tcTG5MFUB7QWruxoxNZvF4dE5NCbCSMaC1TxSy9eWTOJwNEzi8Aim5kNINLYIlwm5MZ2dnSLxJRNYJpPJ084RdTqjTytGMqajf/YT2DnweaxqLqN/gtFKEtqSFrIFP4ya3BeCmHRBEduZWzcVs0XW7b4J8nFcwauZzqgi+ilsuGBSysm0KsK4GQ3FtAYENczczWMV2cXIrIpiWUZLwlcK9hNaSuhKmcKK88JQFLsyEfxGyziuMMtIJG9BY3MS0/NpZHIFzKRz0DQFiVgEihKCoknQFUnk7REPONnDocOj+MW+w7jxltsgNTQhUinDNcsoF3IIx5iH+Z2FoFpVFVQqZbz+9gA8PSwsaox0yhdK0Mv96GhSBB/onUfX1yznHuDrI1Nx/K2hCa2i363q0SwCbZfzZdTbdlwP0GXsygZuvvtjgqpw3OYLvviuBTXzpRx2T/dh58h+fP+tf8MbaaaQlHBlYg3+5JYncc+692O6MC9M77qqQVc0GKoGVVbPCugwQV+UT2bfgn7kk9M81YPJXKhu9neqLlcTEx/Zv7bxeHhw/HJtvzP/JDFVwuR8CXv6sxiYtGEiiGsv64Uc7YZtOejt4FTqiRDbY8/jCStNmWG6k2mkcyV0NMeFyBq1bZZrEcThuIrybD/yuRCi0bBvWVAUkbiSEVFUHNZ1/ZQRUWdzjYyG6uxej51Dv4yY/i1hMaFWjD/GPs+Ayyy0otClVBt/ftaWxfcj2/396Y6q8RQ4djxepGaqVsB66eLiA4BuJurE8OE0ljMwlAmgXFTxH4Oj2BAtY2A2iJxto0ECGuJRNCZjQigxWyhhemYG6dF+pJJRRCMhSJKCgaks3h6dx2y2iEu2bBFupHJmRkRHsXWywvf1xQsjneA52LH3EIquhmDAt6SKDNzpPqyrEoOFf2rxKuprl2EPcNyp1fgDTcWQquA/wEY3UE+DsAzH6nSbJMOBFFqHG2+7/3QPPS/7v2tBzYuDb+Izz34FsCxcEu/Fn976W7h77fuPRC398O0X8cmnvoRCOieAjK6oMBQKjikI6gEokBFTdciagZZYEv/9vs+h7TiisOO6+NqOH2IoPY6gFoQuG3hFymNfhWG4cjUrN2MzfDVhxkvFSYg8big5z1A9k8Bm4R8f57Vlf6ryl6ldywmqtq5WHYX/uD/rq85dYtPC71zByYu2FovieKqGH/18Fn0TFnq723DbTW1Y3ZEQySNLFUucw67q4tXOt7A+gheSOdd0pTCTLgirDS02qYaIH/5dm1lrjVwmn06VONw3fQAlbSuChiLIv9StIVmYEVHMEXUyUb1zcSmMhpJSD+D18TexrXUPNEMX0UokCvc2W0jSsqJAEIUZDUUxPhKBGfXEZUZF+URhP60B0ykIonDSFpFMzP9EHg31aViniK5SPXQ3mgjwXtQkDNoGolFgvKBj/6whwFAq7oD8HZN6MAJX+NFwvOdrN3BDIoawLqNUOoSQmoFbnMWrh6awfdjC5suuwJ23b0U8oIowfpdYxRP/nbjbmEZDkfDGW32YLLgIh2nN8eBARX72EFYn8lDVOjH4xB24fLeQR/OGIuN5TcUDnoubJE9k3l6+La63bCk9IIj9ioGrbnsMAYP074tfJI9293dhsV0HY7kZAVLaI++MWprIzeJfBl5D2aygYjO81YLp2EIQTnItzJlF5CplzJWyiATC+OM7PovmcPKYnrIcG7/0rd/DrqlD4rXYgYtMIQ3bsWBDEs/+hZ17L1x8RnKO+TGHATwDGV/zFPI9GZx6BAQZ5LfwDQee2EZQQQfQhyUHsSqwYYO4nkDpVU9CARLC8ITMOI8lyCG3gXojnK1I6MrnTSRdFataWmErEczmXMQjAcQiOjzbhctkPgtuC964fqnpvx4FVCXvqE9cVWSYtoOpmRwky0NHUwyBoAaXisQLwJawHHDZnyeFV31hP9XOxs8aSKutO9F+te2n8ynLkoi86Us3Ity0UYQu8+egqiomJiYE/4Zie+eXX+NBVkOYHj+EG6JfELmhhPnEBiplQNcAiTcCk0RWqDcjbhIhhETJH6N2k1SYeqG6rACeCZEA1Aj4iNot+1m0dSJfBoPnJPztRAO+MtkB2/Xwpw3Doq8ZccUbqmL6WbLDARsjM0GU9I9iVXuzIAjX+pih2o5ZRKV/O3TilXgndk5LQqW5t6MFkzPz8GxGNlV/CxxvDrqiIcnkVgsK7zEqBr/91l7sPDyDUCQuIp0kWcPczAjatSE0ROspEBZ02Yr5ylt0RpLwVcPAatnDHwp7tW+1XjEX8S5rKFPgUHbhlbfm0ZSgJMKZXSDlHipqO/6Pr/4IyXj0zCo5x0e9a0HNOe6nJVf35d+7H13RScxVXJiQhAgfLSs0dnSSD7EAjLBSmspGIWEf8+sI5RECE1+NOM+olCpgqX2GmBhTckB4VTWgCMDDqeOLnoI+MTXVmuvfqR6T/lQcIKD5SlemjXvVJH69sRN5j0kOiXc8BDwJz1Qy+GF5FrIkC9cc8QyBBT8JaYKSjIAkg262FlnH3UZcLNesT/yxEDm9MDeLkdkseqJh6MkgArIClSHFfBuHBEOSxR+BHL8vVpjDmVfArQRjjNIR30Vr/CNqv0WmviTAWqyw/houq/aID7I4vyoQ6sdDpW7EmnrguabYRmAzNDSE1tZW9PT0+AJ7x1nAFjvXmaxTFAWmE8ChHX+FK1M/RTTkJ4m0bEY3kbjtiUgnDiPHigkm6ULjMq0wDPHmvvT4cV8CWNNhmgp/X3p0uH9ACUKVLYxEXPzFfAtemGxCQ97Gr4SnsMGoCL4D62Lh/iy66mC+YKCz5xF0tx0FNRTZCgQDePvAIUz17cLV198KL9IkyMOOZcG0bWTzJShM2U1QUwOw/LIIqGGk08T4JJ7bsQ9qMOqPt6IiPT+PuH0AHY1qnUcjRmRl/SeMfPDw33UdM4qCP5EstK0wpfWV1eNLa+25ADXVRz0u+cBv47FPPLm0E1+Avd617qcL0HeLnsKwgQY+8EEXlB/q7AMCX2XYf8QfPZTLHfDQK/n71rYsnIQ5zdT+uJ1B0wvrIeChVebzkiNE0FRVRr5iwfaAkqfj+6/OIRKN4tor2xAK6Si6DjoVAyWXsIgTpH9WLrUrOi5Rw6J+C64ATrbnwqK7yiPYclFwXQzDwbRr4wNGHHQS1OAEwzPJv/hHJYfxBhOYzwIzDpAMQAnrvnaNRw6Hbz2SPA+PB5vwQCCJ4gJQQvD0TCWNn5TnYUgKVEmCAUl8BiUFGiRoVYBEoNOmaLhejwnQ40/LPhCjjegtqwiCHk2SQaCkUrGXn/xzJRghBcHKIObSAaSSzbBpsXMcEQXFiChO3l2tHXCJIqrgjiipNkY+3PP7kN8dz0HJXTy0XZP8x7xfEUO2JczNzaNSmcTl1/8mIonfF7CX/SKTVSkBDsOBiAXIr6kukxMj8MeR7ZIIjWUmbOIRyasuy0BAZXJSBa+Ov40/f/M7OJwfQHfLavzehs1YJ0Vg2y6Krg/8qhQeEYHENnr0Zc3OAB7pnK5wx4UCBtK5HH7y/KvoG53Fje+7Ckq8TVi9yqUa1Pb7g33E8eADkG+DC5e5gds0VUU+m8X23QchGWEf0JAYnC/CqPSjLVUnBtfurpX0ybHmb/P/UzUMKwp+t5oPjylkjv52VtIV1du6sAeoIF5BI26951cWrr7o3+ug5hwPASXmCTgWn9Le+WPmj5vTwLFTwTsbtfAhICaJBbvUIpccy8HgWA47D6Rx1aWr0NvVAdMN4HfuXI1QQBMTi8skggrlyD0BVBbWS2H6jWoAl6q0B/GfP+nwk+XIuupkxGMJFha2nVydkCTj86EOFOHCTQBexcHIVAZWXkJTU1SEf5cdB0XXFa6n1UoA5nH2T4KRqKSgQ6HzzT8PIUXF85B2TdCeYnr8UXkouw66VQPXahEEJEW0ie0laJnzHPx5YQLzHiHase4z/9p9cKQStJWH8XDhelwf6hWghHwaRkSN9A3ijcow3nSGoXgKQrIOTVYRlHWRyZw2LVVYg3zibbORxFVRpuXz+4yfPBetYdN2NQEm13geJsYnBDn5siuvRmNDg0CHiqTAUHVRp+lU4Wt1oOi+CWsBwf/yR0ecRrh1/PHyScG1bcy5tHtmAP/vm9/BPxx8Fs2hKH579V14f2KVuAazGlJ7IsOxoqqQXfq2ygLQOI6NZ7fvxev7BrBuw2Y88an7EJJM2OY7Y1jYZIIZMYDVPiBo4j1YMX0OEF1OpXIZL7y+B2VPRYAgim/ypgM314feRjp1648pf5RX1v8ctWlA6NF8UHJwA5OW1gHNyhrEk7SWEYmbr/0gWprfmS7oJIed9031p8V57+Jzc4IasDi2Nlp3PIzPVPDWYB59EyYcKYSerl6Em3tRUnS4cKAEgLLnYIEhRFRTnSePVMllggtTOL381cfvc2Tn6pfF2sV1KVkVb9zcTQpKWNcTxny6gLnxIlLJMFKJmJjcONHznLQELTxX2fNwjR7BDTrZQ37hdoIdAidaoXxAxe+esODQrcV1tcI6I5KCP4p1CesSrUy0BpU9/5PuqjKBVxWkyQELDZlxFNROKBp1d0iy1dDU1IRXDryCTKcDT5YxaJeFNYZtYfv5j98JOBzXxOpQB66I9oIsKR8a0uunYqQ8iy8MfRfZUlZECQkcZ5mI2Ek4w98SeaVIVg+qOpJqEF+47tO4sX0rioKX4l+VoWj4mz1P4aXRNxHQgj6okmTE9BBCagAxI4SgYojlsBbEsyM78e19z4C8ho+3X41bUxsRUXUUHROWcyLoXevBozMQ7zOS6CcyJQynTfzKY49hVVc7CoU8ylmS7ReOXvX4quaMMDBVrTRCpIuKwHIMmiILPZrt21/FXJHE4IAAeg4UFOcOYXWM6Sg04VZb0KL61xXSA7y7GmXgv0k2GCTBYIijv84VchH1Zi7aA5RtKLkJ3P7gJxbdfjFX1kHNxez90zw3XRVMHsk3/HLFEqGxeUvHT3ZmkWpswR23tKO3IyFSABSZ4djxbSjkVpxpOdOHEAHFkSdY1QoTSYSghnSMT2cxmS+hNRVF0NDAVAzHT4lcPh5g1a6B2/hH07YBcnz8Uy0ENAv3TUoqGlUe43Nyasdzmd9rhVaFrFLB/rmDiDZvgCKRp+JADRm4q/1KWCULl267VLinCGbEXxXM+DYnWmNc0NJC6w3X1QoteEk1gkfkbVCbdGzeulUAHsu1UbZMkNhetMswXRt5swTXtRE3wnAWIFHRfknGRHEOe6YPwpZVcRyPocuLkUmsh+5Cl8tsI12MlTzu6bkRj3VcjXmrgJxdOea6a208/pPh1Uz0ScE7xQDsYAM61jTjo5u3wWGepkJRkMCPP662LPqZXKiaYizHyfVEhFesoREBTcOOnTswO5cWkU4EhVQMzk6Poj00i2BABznr9bLyeoDPDY5/qy4jJvuJKutDufLG8UQt5ly0avOt6OrsONEuF219HdRctK5f2on5YDB0ZsGWMJ+t4OdvZXBorIx7btqCxmQTAq6GT3xoNYKGKrRDLNtB/mJmjzzJZdXCv3s7GzCfKWF0MoNI2EBzAxVjfbfESQ4/sokPzKNg6+i3Izsc90VIBYrdTrEveSu6is7wNIZnQ0g0rQI8Sv87iCRimBgfx1v738bGjRvgmH64O4EPhOvpKFeGZyG4YRG6KwCmpqfAHFOPXHY7tmzaLCKsCIpYjgKrBSCL0QlWGWWHdHN/D1p9SnYFT172S/iNrQ8KwMPz8I+AhgCIf7V1ZdtESAvgL/f8EF/b8R0UrDI+1X0ddBKJPWfBeUUzjvxHtxvBTC6Xw89+9jOMj4/hkYceABg6ZZool6uuJuFbOnLYol/Y8ioV6ChPx2OiTBUHDuzH2/v2IRwOCyuXLKvIZObRKI8gGSXYXbTK+soV0AO8tVO6hJAioXKKn90KuJx6Exf0AFOzFOwAPvDgry5Yu3y+1kHN8hmLIy3hXMGHAk3+tuNg38EC9g0VMZmVEE8ksG3bRkQbm31CqOQnICwu05xLRy6q+oVv47btIRELIho2MDqVQf/wLNqaYoiEDCHcRwDnOC6KZfJJLmxhBFE8rKNkDmE+HUY82SgsXkyl0NLaChKHDw8OirBlEeotHtjvfGoTGBDQZDIZZLNZEUV1+eWXgzo4xUoFHuOzl1BqgGbhrpQSYPQCeTwkSNWwRW1fAYEkf4lRbH/0/ieQ0CP4yva/QsYq4snVtyIgqyi7FB44trDdTNb52muvCa2e9es34OMf+zjCuiTSIdTuzWOPOvES96/ynMVOJEDrmh8yv2PHDlC9mcVXDC7CKPehtUk5En114prrW5ZbD/BXwIAFxfNgqDISuiwi6pZbO+vtObseoHRH2+obsHHT5rOr6DwdXQc156ljT7daTi7MuaRVk0fyLV4zwhifBd4ccbC6txt3r21BKhkSloNyxT7CkSFQWGmFoIXX3NOeRDZfwfhMFtGggTfeHsPQ+Dw29jbjpqvXiIzfF/ramPixNamiPNOHfD4gEpyKfEaui66uLhHqzRxRqVRq0VQKDAcvFAqYmZlBLBbDTTfdJEANLTVHrBxncVG02NC1dKQs+Hpk3YIvpmTh9676MFojKXzuZ3+OWTOH/7DubjRqIRSEJci3KNEixdxYr776Kqanp/HYY48JonSxWESxyKzbJnRVFmkMfMi94CSLfOX4Hv1zBYcKqiH0Mbb/4mVxLhKZicqoSo1cP7obaW2qP5YW6c5lv4q8rXFJwiuaisdVT9C7L/xrybLvphXdQApyFi0dH3zwU+94IVouF1Z/elzEkeBcRIJlQJfBDNf9YznsOJhG0dLw0B2XQwnH0BZS8PE1siDdMudSobi0N/yLeFlLPjWv37JdhEM6Nidb8a0fvo7vPb1LHP/TVw4iGNTw/m09KF0Mi40noytp49DsQZS1S4QL0HNdYX1pa2vDgQMHhJWBlgaCARbqzVCNmBm/DcMQisS9vb3CtVIqUa3o4hS6pNJmAZ/cdCdaQw347E//K/5g7/fxuQ33YnU4BVP2hKuJLie2+/rrrxcWJbaW4IwlEAoLHk3RMqFYzBclQ9NUERFVuyoCGFGqX3wrDV1jEizZgBJLQDYi2PXSS7Bt64iVxvEklOcH0RMvgGJ7y1SEunZ19c9FeoDOV/4K/l7TMKfK+CRjQE8Btheppr5qmfcANa/irZdh2+VXL9uW1kHNBR4a8eZKE7/nQpU8pPMWXt+fQf+kJSKX1vasxnUb2hEMh31ehuegQuG8d3FhiC/dKceDl9n5IijydjEKDSGyoqE7nkf/XD/U5nWCOEzXDCd+WmneeustkSOKlhkCm8nJSQFq1q9fj02bNgmQc37ViJfeM7TmzZVzuLP7SvzDA1/GEz/9Er5w8J/w2523Yu7NPpSsCh5++OEjIIXutmMsgFWlZYZ4Mxknyc0V24QquSLGyydO021KAjU5RRQAZBqGMBBJIhiKCp7Oyy+/hHR6/giPhsTg3MwIOkIzCBp1YvDSR3T57Mlnmu55+I6uYVyV8XnYaK1GOy2fVtZbcrY9IEuMPDVwzwNPHHF5n22d5+P4Oqg5H726SJ1MVcDIJRI6swVLJEtUgjFMTJvIIYA7b+lAb2cShqaIyCZyad5LhdFcD952CSZncugfmcPW9W24+Zo1YBTXhS7kldRKOGSgw5rEyGwIyaYuYbHhdoIafvb19QmRvnQ6LVxTTKsQjUaFm4kTPJNink45BkiczoFL3LfgVnBt12b8/b1fxJ1fexJ/Nvtj/Hr0Ctxx3Z0ChBGckY0j/klkdR37us2eIYhTNT/9hW2ZcA0+RrivX0QsG8nGYQmaERAWHZLEdu54HYOHD4v+4XUKYnB6Fil1FPGwVo90WuIYLrfdgp6HVxUFP1c1POrZuFryQIG9enl39QDVzL3YGlxxzU3L+sLqoOY8Dg/f9glkVFXCbLqM7QMZ7OovoKkphQ/evhGmbGDTBhmXXSIL7oht2bCshVJ257Fxy6xquqESsQD+90/fikLJFCRi1/Fguz735myby8mYxF2BV0heZXg3cz9Zfig06zd0/hxIZHbBSK2KaYnt8YiGRuswZmZ1jI5NoJDPCdBCrsn4+Dja29tx8803Cw7N008/fcQddSZtrkVLncmxC49ZCMwWrud38np+/tJ2fLj9ctz8wE0IOEUUyyUUSlQSeWc5WV3cRjAj+pO6M6oqwFGlXBaEY69YgmlWsGvXLkxNTQkw6AMaBflCASFrAE0NCshjqpeV1wNMLTYiS/iurmEbHDwquUKPZuVdSb3FJ+sB6kuZrorbH/g0DP1opOfJjrlY2+qg5hz3PCdNWmXI4mXG4UMjWWzfl8F0XkaqsRHXvX8T1nY3+kmHqCvCCfS9iWOO6Xn2G/uCbqhIUBffOfktNtXVDCk1riz30TRFHCsmYAFaIJJrmtXQa2YcKBXKwgomwp8dF9l8GZ2tSSTiETExv7ZnRGQZn5zNI5MrIxGPYs2qFjz4gW24tDOIwVkFo2NM2NiDZDIhLDXk0bS0tAgOCvk0y7GwjXSZEcyQA8QIrA0bNmDbpZdB9mQMjB9E//BuAUIYhbSUshDosH6OSTaTwdjYmPgjr4h5s8g/Ymg43XANVEwWFhpZKAZL+X50NFLNp/4YWkqfL7d9OGoM7v+mriMmSfgtyX+QvbdszMttVM5Pe2TJhW104X033HF+TnAOa60/Tc5hZ7Iq03GFnoyqh4BgHDmpiK7edjy4qRWpREiEaJuUgD8bRbxz3OblUB0nReHyICAUSKbq+PA8BAOaULNln9GCQhcJo6e4zMmVmcEPHJ4XETS0vOSKFcylS9i4pg1Xbe0VloO9h8bx9Iv7hTptLBoWQCYaCWNTqhftHc1i/VatDRsvcYXom65pCAYNREIBYeGhNWJd2EaqdRWkcJew8lBxmIUWNroLdYMBrcunsG/C4SCymTT+7tvfxhVXXIlHHnkEtmWJPikxtJx5s5p7YehBHBh8E65tIqIFUXEtWMcI//mWLnJqqCxMAEy33FcAACAASURBVGqJMfAwl87ixRdfFGCG5GESjlPNbdCMEObSeUjMuaUHRXgvJzxmfjDn+9EbLwKSJuQLlk+v1VuylB7gT5Q8mn/QNUwrCj4PCxTLzx+ju7SUmur7LPcekCQPnqThujs/jnDIl2BYzm2uZ+k+R6ND0uhTTz2F//WXf4abrmjFTddsFFmFdU0WmZaZ64aE2Pda4cRKNw+tV4L0y9xYliPcbQQF1CzhJGlatrCikEPDvkrGgmIbj3997zAGx+arUTEyTNtDQzKKX7rragQDBuYyJTz1/FtCBM8wdETCQcSjEazrbcOqrmYw+SPrpGsvHAqACT/p5mF7GHXGBJbC2qPS4kASN9WQq4rBrp/+gOMmTLC2g/lSQKg5L9fwDlq4AoYuwOHT//YqXnt9F6695nJ85CMfQTKRhHWcaZDXrioaSsUsfnbgBTw1ugv3tGxBixFB0bH80GtFQSabx9T0DAYHh1HKz6K3PQKzXEQ2mxdaPOFwSFiE2IcCdBIUCXOaQKn+rc8EnLaFVCCHSFCtp0BYoQ8EMsW2KzL+UdfxYTj4sOTWeTQraCxPJ0s3UyJUtFb8p68+JV4Gl/tl1kHNWY7Qj370I3z/+98X1oP3X3cjZg+/hN6GshBF4+Tybik1S0pNBZfXRZcPgQFBS23asm0HJZJ7q5L4juuJMPTZTBGZXElYWrrbkljV0QgjEMTzr/Vh+84+pBrj0HUDmXxZKMl+6tFb0dacAA1aP989hOn5PBLRMJqbEmhMxhAKGojHfCViti1gMG/30cK+J1CqcZRq4OoIsBQ5m47uv9Rvfj9wXJfp2HoEKMDA0AS+/p2foqmtF5/5tU9h6yWbUcjnBaBZ2E9Hr1tCLBjGvswoHnjqS4iawO/23IzV0Qbs6evDqz9/DZXCHGQ7h3jIQ1NcF6q/FPeTCFgVRUQ+Le2eJw9HroduH+38FfWNDkqyr/4oYGCb7OE/wRFJbetup5UzjEsFNXxWKKqMzbf8Fj78yX+3Ii6wDmpOc5hIDCU/gDwKanjs3LlTvMlu2bJFaGx876++gIg7Bkk5vaiX02zGWe/OyVk4fOjtoTVFkgTgqLnFSJpVFD/PFKdvWlfKpiWsFdyX4GZoPI3Z+QIy+ZLQm2EOp662FK6/aoOIjhkcncMzL+4Tb++Ww2SPEJaSm9+3BVvWdQKyitHJNGbmsmhqjIu3AEOrnpfRNFXgwfxQVLGscWHofuL5aQ2oF78HOFaGTmtLCZFkC/rHS6Ck0d133CL0ZZgJe7HCsWeaAkmWMT2bxsTwJP7q6e/jW/kXEF7Vgc/IQSRGRzCeyaAlFRbgkUCWY03AWi/vzR7gyJcDKlbLHphydnmyyd6bY7OUq14qqNEUIO9E8Xv/11NoaVle2bhPdJ11Ts2JembBekrdP/vss3juueeETP7jjz+O+++/X+xx6aWXismX4mqWXRT5l0SmxQXHX+ivBACcrFj4wQmPAIBh0yx0BfEfeSAU9KPLp1CqoCEeRjQSFNaXnftGBWm2VLZRqtiwbE+4dR7/4PVoSMZRtly8uOcNmFYYyaZWhIIBBAwDXR0ppNrbxVv45oZVWLdxq5hsdV094k5iO2hF4U4EQb1dzaLfCFpo3CKwWvjGXyzV3wHFwC3ynwAloQDm5tP452dewr33fwiprs1o7dWEBY1ZtGsGQ7rcyHkhabhiMUeUDMcq4x//6Sd4+eVXMDfRB7switUx4EsbGvE/rBz+//bOBLyq8szj/7PdNffeLCSBbEJk34IIuIBVVOoGCi5Vq9VWWq3YTqczLtXOU0foOJ3aGWutC22djgtaN0YHRcCySBFQFqEBJEAIAmHNTkjues4873dzIQlLEnOTe8+573mekOTec77v/X7fIed/3+/93vfpYB3uSJNxQVoGjulUtgNC/J7GFH4pRQiQls21y8hVDAQpHxHH0Vhy5ulvC4UIjLhwumkEDU0Ei5qz3I70cH3hhRewbNkykUztmmuuwfDhw0XuEUq01vqIiYjWr3Xn5xOeFFEcMfqJmB70JzworRonO8WSD71mAIdqj7UksjNAQckHq46hT4YHJcOKhKDZc6AOS1eX4WjdcRHEmZ2VLoTK5MJC5J/TT8T+FAYzkNkviDSXU4gi8gL4vG5kpHuEYKKtnDO/XQBZaYmVaYlBIY9OsGUXEH0aoGUhspt2IQUCp+acofiOFN3F3moGu/4jCRWn0yaW3BYtXYMlq0ox4cJL0K9okODt9zcLMaOqClwup6itVFffiN3l+7BhYymGFTmR7WzE4b1bsW3ZCvTVdFw80oOs9FxQMLAc0vFERMczmoZ5hoT6UAiT9TD85KXrurl8hUUI0C7CdFWCT5PQ1OKoO/1ypkUGnMLDkBBGQM7EldPuMhUFFjXtpmv16tViK2pOTo4oRkhFCKdMmSKWm2jZibbFft2U9yRUhI+Eig3KFHgqCRc+xaHQg5+CZkm0kAeFxAF9py/yrNCnbIpdKdt9CFW1VIdHR12DH9V1TfB6XLjl2gliGaGxOYKPFq0UxSDzcrPQJ9MHm8eD7Px+6Nt/IPSIDmdWCAXFI0UNH1ruoV0+FKNC3hyyhZL4njdqkOjPaFlioOUeupbsiS06+CNn34tOY6IvPuJPgCrlbt6yA+8tWgtfViEef3w2xpaMRLOfyjHQjjADqmZDTXUNPlz8CTZt+gLVB3eh9vBu9POFYR/qQ10aCRQZl4zJFS49KjQaCBvkihFzTPscHkEYf5RkfKDZUA8JU0NhUEqZs898/MfLLSaOAP0Ppjga2u1E8VN97PIJ71/irOKee5oAxcv1H3GFKN7b033Fs30WNYBIDLZkyRIRH0N5PB544AEhbMj7UlxcLIKAKWNs6yPqmjv5wKZASfqES54Jl6qJ+BpaThEeFPHHgJaEZPgDQbHcQwUpmwPkCXGgX3a6iMspqziMzzZXQDcoZkUScSqUN+Rb0yYiPz/64Nm2z0BDWEGGz4NB+S6c53YiK8OD3MI8EReRZhh47B8HnMjbEhNDJFaiy0+yiGvxpjnFgysmPPz+tjWlTudVaT1+/rn3CdAyIgncYCAIzdMH2/ftwLe+fQ9uu/kGcY9W1zVgV/le1NbWYGC+A8G6Cmxa/yk+XrIc/XMdGNnfjdzzs4V4puUnWkpSJCAQovv45L1MI6NP3+RXoz8Qs6AjSwrjL5qGOknCjVT7iTyIvY+Ae0wAAboHSCovVVVcpQF2SsTW9nZJgFXcZU8SoA9NAbgxeaq5vDTEJKUDhUmozJkzB5WVlbjiiiswfvx4oUopEJWyxZ4ImrXbRe4NEggkAuh18trQF/1MAqehoQGVlQfx3uvPAM2HAFlDhi8N40oGwW7XcOBwPeYv3gDKjSLJChqbgkK0XHlJCSaNHy7O37P/CHbsPgBaDuqT5RVLP2L5wGmP5koRW3WjQbMxMULfycNC2W9jR2wpjN7jw/wEaD5pK3pVdS2OVDfigklTYPPkwudLx9GjVfhk5WqUlW1Dxc4tqDu8GwOyI7h8bDZCgeNiuzwFAlNQLwVrU5bmrt4V9CmdvDaLIOFFqJgSCOGbtMuN1x3Mf3N1MAKaYqcBvGpTsUlT8STCGAx64PFhZgIdBQprigHPOZPx4Ow/tNlVaoYxp5Soqa6uxooVKzBu3Dh4vV7U1NSI5STyxmiaJnYz1dbWgsQOJRCjhwF5YMrKyrB+/XqxHEXChg7a+XT33XeLuj+BQADz5r0uxNFXu0qhSiHkZGdgcHEhxpUMFh97A4EQqmrqhYclze0QS08Uj0JbjCmHCvlzKZjWYdPEEg8JFVryiYmWmEChB1z7Zwk9pGLvk22dOYdu6vZH63ZiS2XtzyGbYkdn+unMOR3bEp8xf31baB6io+5MG/E8hwQx5fFZs2Eb3lu8DiPHXIQfzrwDCFShsWon3p3/f/jss89Rcq4LeVkOFPX1QlEVBIK6yNsTm6vufqe7heKo9gBoCOiQw0a05ER3G+brk5qAywBWqjLet9lwtxTBDOiI1m1ParPZuA4InE3UUD6uMGy45cd/xLgJF3XQUvK9bXlRQwKF4mQol8yWLVtEoO+sWbOEsKHp2LFjB1566SXhmaE09+R5oe8zZ87EpEmTxIxRPZ9NmzbB5/MJMZSeno6srCyUlJQI8UOeHRI2kBRs/Nt8uKV6GJIS9aCEIsKzTyKB9FAkHN2OHL0VaI2aEr5FhRJFmlMF5PaHoqjRbUwkXvRTsxHTQ1RW6PN0VKjokXYVlmN1j2Ip8IW3ic5p2xO1cTZbqHW5U7acXNXsjC2R08TmdGiLSOqndIJLL9nSmr8egdEuY3R0jjqyRRFLiLF7g0pt7KEt1m8sxso1m1EyYiAK+tgxYZCK4YUaGutrRK0lyhpMu9tpmzV99eRhpwzKAA4GdNSHDbF81ZP9cduJI0Ai9itJwu/tdkyQdDwiRcSSJC87Jm5O4tXz2USNpuiw5V6AR//9NSi0Pm2y4+RfWZMZ3hlz9+/fL+JjKJcMBfcWFBRg+/btePXVV4UgIa8LeWGWLl0qauKQd4bq4pBgocJ8tLxEHpCqqipRjI+8OCRgwuGw2AFFdW0ooJh+f/rpp7F3717s310Kh9wMcr4U5nox9RvF0BQZB6uP4/0VO4Vnhh5wdFA22/OG5uLSsQXi4Vy68yiWrdsLjcqhtnhfSHhcPbEYAwt8Ypv04jV7ULanGjZKIEBxDTplj1UxY/IgZHgdCIQimL9sB6rrmkVuFzonFI5gQH4Grpk4AKoiofJII95fsUvEUbS2ZcLIPFw8up+wZVPZEaxYvw+UEZmOqCdIwrWTitE/zyuS4i1aXYGde2tO2ELeJY/bjumTB8HrtoHihsiWmgb/CVtozIOKMnHVxf1FfMjeQw1YsLJcyLGTtui4uCQPE0b0FV6nDdsPY+UGsiU6ZrKFzp36jYEozE1DJGJg4acV2L2/9sQ5VE4h3ePA9MsGIc2piW3p7y7bgbpjbW0ZXtwHV044RwRuV1Q2YOGqcuGBaG3LpecX4rwh2YLLum2H8OkX+0/0Q7ZQrMv1lw5C3ywqg6Fj4ard+OpgPTTKgkciIKIjy+cUXBw2BU3+MOYv3YGG44FoLqCWe2H0oBxcNq5Q9F++vx4frNyFA5UHkO0J46c3FaIwW0emJwxNNdDUFIJqd4v2j/t77zFDyw509/Z1yFCDOqqDhvDg0EgDlHBRWMT/mJ0APRjIIzPPZkO2bOB+REQMVe/daWYnaE77ZclARHLhsuvuMaWgIeqW9tTEYmMoLwc9pKIPZghB0vqWI/HS/rDZ2ibP6+icWDHDOT++CoMyj+J4U3QXkcserQxNn6CbA7QkcFL5kmCh57SDzhEPNgP+UFu3PtnstMnQVLIfaA5GAzxbNSNMd9mjpQhos1KTX2/zcKHrSCc529hixBw74no6h4pU221RWyh4lL7a9GMADpt0VltoHM72ttCTrmXYwhYFYkzUNuW/8VPU4UksYpwd20JiToamtHAJ6Ai3xktNSkCMP/XbFIjmwYn11VlbqKQTiTvJgNgddAoXROeIBGOsH/KctGYnbCG29OA/gy3iXmg5h3YvERe3UxNilYQbxcSQQKLrk+EgN/XxkI6lYQnNkoSLSPBzAHEyTE23bKD/inbDwCs2G0o1RcTRDIfBdZ26RTW5Lj6Tp0aVdRje4fjF0++d+ECbXJZ3bI2lPTUUD+PxeDqk0F7AnO6Cjs6hmBw6fD43MrxNsGlhISxiafmpWrvD0erJ3dIJPaBicSoOFXC5Tj0nGlsTfe57NKnNwzJmayy7K31i9nlPE4PSqp8z2RLrh9p0qpT9t+u20PM2NubO2GJXKd/Kmfs5qy1Ul6lFL52OS2tbqB2f/excOmWLdgYurWzx2k7TTysunbFF3AtOKicAHGtKzg3UJKCzVRkBRcZ7UFEdCvGWb5pckx8uw8ByVUWpquC7iGAkDFHX6dT/pSYfKJvfhgD9tZEUJyZdc7dpBQ0NyNKips2M9dIvRkv6+JjIiHVLD6f2r8Xei30ngRPp4GO4EEDU2FmOmKg40ylJZUsnxtxrXOJlS0tunzPxp9c7nKNO2HK29nvrPVqioGKGdiOMN2wa6mQJtwajW75P9X/2llXcz9clQP7pnbKMBZqGiZKOGzgw+OuiNN115PX2q9mYeNm1prO9tcEsalrT4J+ZABPoEgESyORH+rakIwNhPK+qaICEu4JBkI+Ut/52CWdCT6boORKir2gacmTg3pZClRxHk9Bp6ZXOxbK4rOKiKd8R5XB6pdMe6iQaBdpDjXOzTIAJWJ8APfSOAbgaOh5DCAcUGc/bbTgCSeQ4sT4Ba4yQ5pG+bpUieAhhpLEotcbEdmIUiqTDL2Xh0ik3duLs5D6FRU1yzw9bxwRMQYA8NiRsLoSBX0phkU7/OYcNOxUJ7g6WS00xwBQwMlbX6XoV6A9DZBHmOBrrTzzNsSxrGD1xBjIyfKYfMIsa008hD4AJJA8BEjZDYOBJKYw8CZhrt2OdInPwXvJM0WktoTAwlwL0scmiUCUtQ7GgOS0qy71IKbaORzy48ro7LTE2FjWWmEYeBBNIHgKNALIAPC6FMUYy8KZNQz3vSkieCWplCQkXh2GIek45Nhm0TZ8da60ApcCPVLhy2IRp6Ns3xxKj5UBhS0wjD4IJJA8BelBSAUSqF/UgwtgpASoVQdQhHprJY2lqW0KfaEnArFEUjKNUBYrEhSpT7JaQoaNZd+Hy6+6wzMjZU2OZqeSBMIHkIUDChpYwKFdRiQwU2WXYqUwIuwGSZpKchoFVioL5dhvqaYmQ5yZp5qa3DKFdTwXDJmNAcXFvddnj/bCnJs6IDcmIFquku4UPJsAExLZuhyqhUJFw0K+jOWKAHqhhScLJ2vIMqjcJOGHgS0XGIpuGy2UdE8ROJwn8Kbc3ZyFxfVFGYVUx4NedmHLDPYkzpAd6ZlETZ6jNx5sgZbVNkR/nLrg5JmA6AuQEUGUJhU4ZlSEDyyLAuWED/cJhNEZCODUHs+mGaAqDKQe3TZJQo9kxT1NwjmxgphShXLInsnObYiBsZPcISIaovZdTfBGGDhvRvbaS7GpL135KBOvy7RthkwIdZg9OhG3cJxNINAFajqqPBHHt0ufQULcfD+VdiDF9+qMh5I8WxUq0gRbvX5FoJ5qE2TuXokI18P6Uf8Jgp0csFVp86Dy8dgSoHqIzsxg5Obnt3jH3ryxqzD1/bD0TMCWBPXUHcfv8J7CtuhyPDp2Kb+aPREOwOVoHjVdue2xOfZoTf9yxEnMrluONqb/AbaOn9Fhf3DATSAQBFjWJoM59MgEmgMZAE+549xdYWLEWswZchtsGXICmcBARgxPzx/v2oOU/r+bA6sO78OCWt3F/yQw8P+2heHfD7TGBhBNgUZPwKWADmEDqEjAMAz/84Cn8YePbuKNwImYNuwKBSAhBPcLJ3+J4W9hkFVX+Y7h/3SsozCjEmu/PhV2l8pV8MAFrEeBAYWvNJ4+GCZiKAK3rz532MPLSMjFn7cuoCjTgwZHXwaloaBYBxKYaTlIaS0HYtNvlv3b9Fcf0CN66eTYLmqScKTYqHgTYUxMPitwGE2AC3Sbw8qaFuG/RrzHalYtHRkxFht2NsB7pdrsp3wCVQHA6sKK+EuMHjMVVA2kDNx9MwJoEWNRYc155VEzAlAQW7/oMN731KK4+ZxR+0n8ymiPhlry3phxOwo02DMCd5oTL7sPYkZck3B42gAn0NAEWNT1NmNtnAkygSwR21VSi8sgeeCIB1NbVIhzWwbksu4TwxMmqpsLlcGHMsEvgcLhOvM4/MAGrEmBRY9WZ5XExAZMTOHhkL3ZUbIaBCAL+ICj+ho/OE3CpNkiahsHFY5Cdldf5C/lMJmBiApwV28STx6YzASsT6JdThFFDLoBNscHrdiNNdYiAVyuPOV5j02QFu0O10LxZLGjiBZXbMQUBFjWmmCY2kgmkJoHM9ByMHjYRe5sbsOjwFgGBtidz7cXT3w/RfDROrD1Sjh989j8oDx47/Yn8KhOwKAEWNRadWB4WE7AKgTS3D3JGLuZs/xC/2fqR2BFFW75Z2LSdYeLhUjTsbazCf2z/COdnDMbUwRe3PYl/YwIWJ8CixuITzMNjAlYgcMvIy/GnKQ9jSeVmPLLpbTQE/UhT7VYYWtzGoEkywrqOJ7d+CF038MbNs+Gxc3Bw3ABzQ6YgwKLGFNPERjIBJjBz3PVYcOczKGs8ip9smIc9jdXwaA4G00LApdrxp50rsfnYfrx202yck9GX2TCBlCPAoiblppwHzATMS+C6IROx8rsvIKyq+If1r+KL6q/gsznNO6A4WB6Lo/nrgW14/dA6/OyCu3D9MM5JEwe03IQJCfCWbhNOGpvMBFKdwL66w7jx7cfw5dFd+NmQazElbwSOhf3RKt8pBEfE0ag2VB6vxb3rXsZ5fYdi+feegyzx59UUug14qK0I8J3fCgb/yASYgDkIFKbn4pO7n8NVgyfi8dJ3MG/3GqiSAqpzlEqHKskIRsIijkaDitdvns2CJpVuAB7rKQS4oOUpSPgFJsAEzEDAZXPgzRlz8IDNgxe/XIxzs/phrKcQzZGgGczvto0k3+yyit+WfYzS5oNYePNTyPdmd7tdboAJmJkALz+ZefbYdibABASBpeXrINfXwq3oqK1vSA2PjQE47TYsOLQdA/KH4P7x0/luYAIpT4BFTcrfAgyACViHwLZdG9AcqENVdbXlhY2qKnA63bioZAogcySBde5iHkl3CLCo6Q49vpYJMIGkI7C3cgeqGirRXH8MkYgOfySUdDZ21yCqg+Xz+TCwqASUdZkPJsAEogRY3vOdwASYgKUIFOUPRn72QKyqKsfW+gMil42VwocpONjn9SA7o5AFjaXuXB5MPAiwqIkHRW6DCTCBpCKQ26cQHx/djYe2vo3lB7bDozktUQzTJivwyxEEdQ0DCocmFXM2hgkkAwEWNckwC2wDE2ACcSfwl1vnYHLB+fj5tvl4s+IzpGkOKCbN3xLLR7O3sQb3rn8Fy+oq4s6LG2QCViDAosYKs8hjYAJM4BQCfVzpeP/WX+PeMdPxuz3L8ezWJaAK35qsmK4YpvDQREJ4cusHCAYN3DnmmlPGyy8wASYAcJ4avguYABOwLAFZljF32iPI92Tj8U9exNFAIx4bPQ1U5bs5EjJFqj5KKOhQbPh16Yco81dh2e3PoDgjz7JzxgNjAt0hwJ6a7tDja5kAEzAFgV9cdg9euPYx/O1YBR7d+BYaQn64VZspPDZemwMf7t+E945uxr9N/AEmF59vCuZsJBNIBAHe0p0I6twnE2ACCSHw0c41mPH6wyhKy8S/jroBea50BPVIQmzpqFOKoyHhVd5wBLM2vobLisbhwzv/s6PL+H0mkNIEWNSk9PTz4JlA6hHYcKAM173xIDKdDvyu5HYgokNPQp8Nxf6E9QgeWDcPTTKw+b6XkeXypd6E8YiZQBcIsKjpAiw+lQkwAWsQqKg7hE2VW9HXH0YEIRxvbAIltEuWgyxxa3b8qnQhFhzdipV3PItL+o9JFvPYDiaQtAQ4UDhpp4YNYwJMoKcIDEjvC/pqam7El+UboMgyGhoak0bYUGDwO1+tx4LarXjq0vtZ0PTUjcDtWo4Ae2osN6U8ICbABLpCIBQKYHv5RgRCjfA3NCGghxE29ITujEpzOPFy+Vpo3kz8/rp/6spw+FwmkNIEWNSk9PTz4JkAEyAChqFjw461WLRjNcZ6CkSivkRt+ZZlCS63G+cNngin28sTxASYQBcI8JbuLsDiU5kAE7AmAUmSkZZVgDlbPsQTpe+jIdickC3fhmHA4/WiIGcgCxpr3mo8qh4mwKKmhwFz80yACZiDwNA+RXhnxhxsrPoKP93wBg421cOrOXrNeBkS0n1euB0ZKMof1Gv9ckdMwEoEWNRYaTZ5LEyACXSLwLShk7By5lw0yQZ+vP5V/L1mH7yas1ttdnQx5aNRZQVQJEBSMaS4pKNL+H0mwATOQIBFzRnA8MtMgAmkJoGLikZh1ffmol9GHh76+9v45NB2+DQnqFxBTxx2WUUgEsLPSufjtb1fQFNtPdENt8kEUoIAi5qUmGYeJBNgAl0hMCAjD8u+8ywuLhqLfyl9V2yvpqWoeFf5liUJVKzymS8/xqbaStw86squmMnnMgEm0I4Ai5p2QPhXJsAEmAARyHB5sfD2p3DX6Gn4TfkSPF+2XPhq4umx8WgOvPPVBiw+UorfTn4Al/Y/j+EzASbQDQKcfK8b8PhSJsAErE2Aqny/NP0xFHj7YPbnr6BveiZuyBmFxnCgWwOnOJo0zY7NNfvw7O5luG3o1fjRhbd0q02+mAkwAYDz1PBdwASYABPoBIEFZavgDIeRI0s4XHUEBimTr3nYZBVN4QBmrX8NqubEFz98GR6762u2xpcxASYQI8CemhgJ/s4EmAATOAuBaUMmiXePVB9AMBJGY+MxBALBLpdWoDgaTZbx9LYl2N9Ui89n/oYFzVm481tMoCsEOKamK7T4XCbABFKeQE5WHs4tGA1NsyM9LQ1OpWu7ldI0B96sWIe/1nyJ5655CGPzh6Y8UwbABOJFgEVNvEhyO0yACaQMgYz0bJQMm4hdjbX4on6fKKtAyfM6OhyKhrVHyzF3/yrcOeRq3Dd+ekeX8PtMgAl0gQCLmi7A4lOZABNgAjECaS4vtgYb8PDWd/BuxTq4NXuHW75VRcG2hoOYkDsCL97wcKwp/s4EmECcCHCgcJxAcjNMgAmkHoHjwWY8+PHv8OLG/8WdeRfivmGXI6SHEdQjp/XbZGamIzuzGOfknZt6sHjETKAXCLCo6QXI3AUTYALWJjB7+X/jl5+/jCmegfjnUdeKsgetq3xToUpvugdeZw5GDD7f2jB4dEwggQRY1CQQPnfNBJiAdQj8+YuFuO+DX6LEW4TZJTPgsTlwPBwAxdo4nA44I20O0gAAAMlJREFUbG6MHfkNKApvOrXOrPNIko0Ai5pkmxG2hwkwAdMS+KDsU9zy1s9R5PZh9qgb0T8tC34jBLvThRGDL4TH7TPt2NhwJmAGAixqzDBLbCMTYAKmIbBu/5e4/i8PAZEQnhg5HR/XliHLmY0Xb/q5acbAhjIBsxLg3U9mnTm2mwkwgaQkML5gGNZ+/08ozCrEfev+LIphju8/OiltZaOYgNUIsKfGajPK42ECTCApCDQF/fjBgidRmJaDX131o6SwiY1gAlYn8P8tudgP/dlLo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0336" y="1824863"/>
            <a:ext cx="2776860" cy="3670236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Принцип </a:t>
            </a: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многобарьерности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согласно НП-055-14:</a:t>
            </a:r>
          </a:p>
          <a:p>
            <a:pPr>
              <a:spcAft>
                <a:spcPts val="30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Подстилающий экран: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Уплотненный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бентонит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(глиняный экран) 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бентонитовые маты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Буферный материал: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Бентонитовые гранулы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Покрывающий экран:</a:t>
            </a:r>
          </a:p>
          <a:p>
            <a:pPr>
              <a:spcAft>
                <a:spcPts val="30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Уплотненный бентонит и бентонитовые маты</a:t>
            </a:r>
          </a:p>
        </p:txBody>
      </p:sp>
      <p:pic>
        <p:nvPicPr>
          <p:cNvPr id="2050" name="Picture 2" descr="ÐÐ°ÑÑÐµÑÑ Ð±ÐµÐ·Ð¾Ð¿Ð°ÑÐ½Ð¾ÑÑÐ¸ ÐÐÐ Ð Ð´Ð»Ñ Ð ÐÐ 3 Ð¸ 4 ÐºÐ»Ð°ÑÑÐ°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19117" b="1813"/>
          <a:stretch/>
        </p:blipFill>
        <p:spPr bwMode="auto">
          <a:xfrm>
            <a:off x="191344" y="1824863"/>
            <a:ext cx="8557544" cy="430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0" y="467951"/>
            <a:ext cx="46558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ЗАХОРОНЕНИЕ РАО И ОЯТ</a:t>
            </a:r>
            <a:endParaRPr lang="ru-RU" altLang="ru-RU" dirty="0">
              <a:solidFill>
                <a:srgbClr val="F2F2F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0" y="308450"/>
            <a:ext cx="4655839" cy="576263"/>
            <a:chOff x="0" y="357166"/>
            <a:chExt cx="2571753" cy="576263"/>
          </a:xfrm>
        </p:grpSpPr>
        <p:sp>
          <p:nvSpPr>
            <p:cNvPr id="22" name="Прямоугольник 21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0" y="458050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ППЗРО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6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2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0"/>
          <p:cNvGrpSpPr>
            <a:grpSpLocks/>
          </p:cNvGrpSpPr>
          <p:nvPr/>
        </p:nvGrpSpPr>
        <p:grpSpPr bwMode="auto">
          <a:xfrm>
            <a:off x="0" y="364486"/>
            <a:ext cx="4655840" cy="576263"/>
            <a:chOff x="0" y="357166"/>
            <a:chExt cx="2571753" cy="576263"/>
          </a:xfrm>
        </p:grpSpPr>
        <p:sp>
          <p:nvSpPr>
            <p:cNvPr id="13" name="Прямоугольник 12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0" y="460631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ПВХ РАО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7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Ð°ÑÑÐ¸Ð½ÐºÐ¸ Ð¿Ð¾ Ð·Ð°Ð¿ÑÐ¾ÑÑ Ð²ÑÐµÐ¼ÐµÐ½Ð½Ð¾Ðµ ÑÑÐ°Ð½ÐµÐ½Ð¸Ðµ ÑÐ°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645024"/>
            <a:ext cx="76722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60296" y="1988840"/>
            <a:ext cx="3136900" cy="2577629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Концепции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глубокоэшелонированной защиты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согласно НП-052-04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300"/>
              </a:spcAft>
            </a:pP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системы физических барьеров на пути распространения ионизирующего излучения и радиоактивных веществ в окружающую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среду:</a:t>
            </a:r>
          </a:p>
          <a:p>
            <a:pPr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защитные экраны,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обваловка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отвалов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network.bellona.org/content/uploads/sites/4/2016/03/v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3" y="1121228"/>
            <a:ext cx="7742808" cy="243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4517" y="3911656"/>
            <a:ext cx="7181883" cy="1320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БЕНТОНИТОВАЯ ГЛИНА: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●</a:t>
            </a:r>
            <a:r>
              <a:rPr lang="en-US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дробленая</a:t>
            </a:r>
            <a:r>
              <a:rPr lang="en-US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●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гранулированная</a:t>
            </a:r>
            <a:r>
              <a:rPr lang="en-US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●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бентонитовый порошок</a:t>
            </a:r>
            <a:endParaRPr lang="en-US" sz="1400" b="1" dirty="0" smtClean="0">
              <a:solidFill>
                <a:srgbClr val="C00000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● </a:t>
            </a:r>
            <a:r>
              <a:rPr lang="ru-RU" sz="14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компактированная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: блоки, брикеты, </a:t>
            </a:r>
            <a:r>
              <a:rPr lang="ru-RU" sz="14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пиллеты</a:t>
            </a:r>
            <a:endParaRPr lang="en-US" sz="1400" b="1" dirty="0" smtClean="0">
              <a:solidFill>
                <a:srgbClr val="C00000"/>
              </a:solidFill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● </a:t>
            </a:r>
            <a:r>
              <a:rPr lang="ru-RU" sz="14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бентонитовые 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маты</a:t>
            </a:r>
          </a:p>
          <a:p>
            <a:pPr>
              <a:lnSpc>
                <a:spcPct val="114000"/>
              </a:lnSpc>
            </a:pPr>
            <a:endParaRPr lang="ru-RU" sz="1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6" y="4005781"/>
            <a:ext cx="2006653" cy="26755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30313" t="30400" r="31101" b="29000"/>
          <a:stretch/>
        </p:blipFill>
        <p:spPr>
          <a:xfrm>
            <a:off x="7549356" y="5520135"/>
            <a:ext cx="1996111" cy="1181371"/>
          </a:xfrm>
          <a:prstGeom prst="rect">
            <a:avLst/>
          </a:prstGeom>
        </p:spPr>
      </p:pic>
      <p:pic>
        <p:nvPicPr>
          <p:cNvPr id="2052" name="Picture 4" descr="ÐÐ°ÑÑÐ¸Ð½ÐºÐ¸ Ð¿Ð¾ Ð·Ð°Ð¿ÑÐ¾ÑÑ bentonite pow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32" y="5258186"/>
            <a:ext cx="2223492" cy="14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0" y="308450"/>
            <a:ext cx="4655839" cy="576263"/>
            <a:chOff x="0" y="357166"/>
            <a:chExt cx="2571753" cy="576263"/>
          </a:xfrm>
        </p:grpSpPr>
        <p:sp>
          <p:nvSpPr>
            <p:cNvPr id="16" name="Прямоугольник 15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0" y="458050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БЕНТОНИТ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6656" y="1070018"/>
            <a:ext cx="11641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ru-RU" sz="1600" dirty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Во всем мире бентонитовые глины </a:t>
            </a:r>
            <a:r>
              <a:rPr lang="ru-RU" sz="1600" dirty="0" smtClean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используются </a:t>
            </a:r>
            <a:r>
              <a:rPr lang="ru-RU" sz="1600" dirty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в качестве буферов, уплотнений или засыпок почти в каждой программе для захоронения радиоактивных отходов. Разработка соответствующих концепций была начата в конце 1970-х годов, а обширные исследования и разработка технологий продолжаются с тех пор и по нынешний день.</a:t>
            </a:r>
            <a:endParaRPr lang="ru-RU" sz="2800" dirty="0">
              <a:latin typeface="Georgia" panose="02040502050405020303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59474359"/>
              </p:ext>
            </p:extLst>
          </p:nvPr>
        </p:nvGraphicFramePr>
        <p:xfrm>
          <a:off x="3952789" y="2009146"/>
          <a:ext cx="8243331" cy="191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745833" y="2096401"/>
            <a:ext cx="3273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Главные особенности </a:t>
            </a:r>
            <a:r>
              <a:rPr lang="ru-RU" sz="1600" dirty="0" smtClean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бентонита</a:t>
            </a:r>
          </a:p>
          <a:p>
            <a:pPr algn="r"/>
            <a:r>
              <a:rPr lang="ru-RU" sz="1600" dirty="0" smtClean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для захоронения </a:t>
            </a:r>
            <a:r>
              <a:rPr lang="ru-RU" sz="1600" dirty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РАО </a:t>
            </a:r>
            <a:r>
              <a:rPr lang="ru-RU" sz="1600" dirty="0" smtClean="0">
                <a:latin typeface="Georgia" panose="02040502050405020303" pitchFamily="18" charset="0"/>
                <a:ea typeface="Tahoma" pitchFamily="34" charset="0"/>
                <a:cs typeface="Tahoma" pitchFamily="34" charset="0"/>
              </a:rPr>
              <a:t>и ОЯТ: </a:t>
            </a:r>
            <a:endParaRPr lang="ru-RU" sz="1600" dirty="0">
              <a:latin typeface="Georgia" panose="02040502050405020303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6674" r="2149" b="18777"/>
          <a:stretch/>
        </p:blipFill>
        <p:spPr>
          <a:xfrm>
            <a:off x="2449559" y="5218150"/>
            <a:ext cx="2569463" cy="1483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12201" r="36911" b="16476"/>
          <a:stretch/>
        </p:blipFill>
        <p:spPr>
          <a:xfrm>
            <a:off x="9696400" y="4542202"/>
            <a:ext cx="2323173" cy="2159304"/>
          </a:xfrm>
          <a:prstGeom prst="rect">
            <a:avLst/>
          </a:prstGeom>
        </p:spPr>
      </p:pic>
      <p:pic>
        <p:nvPicPr>
          <p:cNvPr id="24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333143-9580-48DF-82A1-F2DD80958B02}"/>
              </a:ext>
            </a:extLst>
          </p:cNvPr>
          <p:cNvSpPr/>
          <p:nvPr/>
        </p:nvSpPr>
        <p:spPr>
          <a:xfrm>
            <a:off x="3147198" y="1174508"/>
            <a:ext cx="8349401" cy="318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>
              <a:lnSpc>
                <a:spcPct val="114000"/>
              </a:lnSpc>
            </a:pP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глинистых материалов в качестве компонентов инженерных барьеров </a:t>
            </a:r>
            <a:r>
              <a:rPr lang="ru-RU" sz="16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позволяет</a:t>
            </a: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en-US" sz="16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• ограничить доступ подземных вод к РАО/ЯРОО</a:t>
            </a:r>
            <a:endParaRPr lang="en-US" sz="16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• создать условия, при которых </a:t>
            </a:r>
            <a:r>
              <a:rPr lang="ru-RU" sz="1600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массообмен</a:t>
            </a: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между РАО и подземными водами возможен лишь посредством диффузии</a:t>
            </a:r>
            <a:endParaRPr lang="en-US" sz="16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• запечатать возможные открытые поры, образующиеся при засыпке за счет </a:t>
            </a:r>
            <a:r>
              <a:rPr lang="ru-RU" sz="1600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набухаемости</a:t>
            </a:r>
            <a:endParaRPr lang="en-US" sz="16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эффективную сорбцию радионуклидов при вероятной разгерметизации контейнеров (канистр, бочек и т. д.) с отходами</a:t>
            </a:r>
            <a:endParaRPr lang="en-US" sz="1600" dirty="0">
              <a:latin typeface="Georgia" panose="020405020504050203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dirty="0" smtClean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sz="16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надежное удержание радионуклидов в пределах хранилища в течение заданного проектом времени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2EAFABA-B2BE-4E97-9DCF-034A5C2B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355938"/>
            <a:ext cx="2751393" cy="2794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3301B8-C33F-40BB-8591-8DA97E320358}"/>
              </a:ext>
            </a:extLst>
          </p:cNvPr>
          <p:cNvSpPr txBox="1"/>
          <p:nvPr/>
        </p:nvSpPr>
        <p:spPr>
          <a:xfrm>
            <a:off x="263352" y="4565864"/>
            <a:ext cx="5632951" cy="203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Монтмориллонит – главный компонент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бентонитовых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глин.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Из всех глинистых минералов только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он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обладает такими особенностями строения, которые обеспечивают необходимые свойства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противофильтрационные и </a:t>
            </a: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противомиграционные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инженерных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барьеров безопасности.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C44265-2A70-42E2-9D2F-2CC4292EA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53" y="4523962"/>
            <a:ext cx="4923090" cy="1922338"/>
          </a:xfrm>
          <a:prstGeom prst="rect">
            <a:avLst/>
          </a:prstGeom>
        </p:spPr>
      </p:pic>
      <p:grpSp>
        <p:nvGrpSpPr>
          <p:cNvPr id="10" name="Группа 10"/>
          <p:cNvGrpSpPr>
            <a:grpSpLocks/>
          </p:cNvGrpSpPr>
          <p:nvPr/>
        </p:nvGrpSpPr>
        <p:grpSpPr bwMode="auto">
          <a:xfrm>
            <a:off x="0" y="364486"/>
            <a:ext cx="4655840" cy="576263"/>
            <a:chOff x="0" y="357166"/>
            <a:chExt cx="2571753" cy="576263"/>
          </a:xfrm>
        </p:grpSpPr>
        <p:sp>
          <p:nvSpPr>
            <p:cNvPr id="11" name="Прямоугольник 10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0" y="460631"/>
              <a:ext cx="2571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 smtClean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БЕНТОНИТ</a:t>
              </a:r>
              <a:endParaRPr lang="ru-RU" altLang="ru-RU" dirty="0">
                <a:solidFill>
                  <a:srgbClr val="F2F2F2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data:image/png;base64,iVBORw0KGgoAAAANSUhEUgAAAjUAAADwCAYAAAD4r5W2AAAgAElEQVR4Aex9B5xcZb32c8r02d6yu6kkkFBCVVAMRcCCCPZy1avXa2/3s1x774q9d70oqNgQUZCigCBSpJd0Nrub7WV6O3PK93v+Z85mNgWyIWWTvC9s5sw5b33e2X2f+VfN8zwPqigEFAIKAYWAQkAhoBA4yBHQD/L5q+krBBQCCgGFgEJAIaAQEAQUqVEfBIWAQkAhoBBQCCgEDgkEFKk5JLZRLUIhML8Q2LhxI/7jP/4DV1555ayJ3XTTTXjpS1+Kvr6+Wffn45vbbrsN3//+93HjjTfipz/96XycopqTQkAhsB0CitRsB4h6qxBQCDxxBEZHR3HzzTfj4osvntXZ9773Pbk/NTU16/7O3riuu7Pbcq/eFHBX9erv19evv64fYPv7p5xyCnjvnnvuwTnnnFNfdZfX2/cRVNzV/eC5elUIKAT2DgLm3ulG9aIQUAgoBLYhUK1WsWrVKjiOg3/961946lOfirVr16JYLOLEE09ELBbDtddei3Xr1uH//b//Jw3f97734d3vfjeSySQ+8IEPoFQqoVAo4MUvfrH8/PjHP5Y2TU1NOOuss4RofOxjHwPJC/t9xzvegTVr1qC/vx8f/vCHEYlEpA/2ddxxx+G1r32t1A2FQshms3j+85+PV77ylfjRj36Ev/3tb4jH4+js7MQXvvAF3HvvvbjiiivwqU99SubGtq9+9avR29uL7373u/j6178u9z//+c/jyU9+Ms477zx87nOfwyOPPAJN03DqqafKfEhm2N/mzZthWRbOPfdcvOY1r9kGlLpSCCgE9ioCitTsVThVZwoBhQARINEg+eDh/rvf/U5IDUnCmWeeiTvvvBO6rosK6r777psB7NZbb8X//M//4OMf/zhyuRy+9rWvYWBgQIjHypUrhWh0dHSARIakiOotSlPe9a534Y477sCb3/xm3HDDDfL+5JNPxlvf+lb89re/xR/+8AccddRRQqpISEhMPvnJTwoBYbtvfetbMse2tja86lWvknFPO+003HLLLTK3r371q/jLX/6CZz3rWTJucJ8PKcVZvnw5LrnkElx99dX4zW9+I+SFc1u6dCkmJydFffWLX/xCCNYLXvACLFiwQPqaWbi6UAgoBPYaAorU7DUoVUcKAYVAPQKUtNB+5k1vehOmp6fx4IMPijSDNiqUYDQ3N+Phhx/Ge97zHti2DaqkSGZoy0Ly0draKj8nnHAC/vGPf6ChoUGkLyQFqVRKpB/f+c53pM75558v5IQkZnh4WGxh2J5js7B+NBrFwoUL0dXVJT+U5FBCQwJD0sNCac83vvENcMyenh4Z96GHHsKFF16ISqUiUqSxsTGRKFEi8+ijjwp5+/Of/yykim1YnvOc54AkjRKhdDqND33oQ3Kfa6a9EQmSKgoBhcDeR0CRmr2PqepRIaAQAER1RCnGihUrRJ20bNky8IfkgKVcLuOII44QgkACdPfdd4OqIZKXwcFBnHTSSVKP9jmUomzZskUkQLwZDodFzUNJCPtkIdlgfyRMExMTokoaHx/HH//4R7zxjW+U+8HYVIuxHtVNlBwFhWoijpVIJKQPqpR+8IMfCGGi+ojtSare/va3yxxYn/dIoDZs2BB0g61bt4qkhuuiNIlSJ7b/5z//KXOcqaguFAIKgb2KgCI1exVO1ZlCQCFABCh5oZ0Ly3Of+1y87W1vw2WXXSbvedBTPUVSQzUS1UEsJBmUptDGhiooEhJ6SZmmiec973m47rrr0N7eLnVJOl7/+tcLWaJdDKU7tOG54IILRK303ve+Fy960YuE0Bx//PFCSig1aWxslPYcmz9UWV166aX49Kc/LQTn//7v/0BjZpIrjk0bnyVLlgjBITnjulhInlhIrihdestb3iJqMs6PhOmBBx6QuVFKw3n+/Oc/F1LD/nmtikJAIbBvENBUROF9A6zqVSFwOCNASQmNgM844wyRZFBCwWuSBV6vXr1a1DJUS9FwmIX3SUAoqaH0hKqpgNCQjNB4lySI5CUoVB9RqkPjYpIYqoRYaFtDaQlVTVRN0a6GqqGnPOUp8pxGyyQonAclPNdcc43cpyrq6KOPFhJDe5lnPvOZ0idtf1paWkTVRDUa18JC6RKJDIkPVVH0+DIMA2effTYWL14sddavX4/bb79dSBvbUXqlikJAIbBvEFCkZt/gqnpVCCgEFAIKAYWAQmA/I6DUT/sZcDWcQuBQRYDqHKqW6NmkyvxCgNIjSrNUUQgc6ggoUnOo77Ban0JgPyFAQ16qnGhnosr8QYAqOarxqPYKbIHmz+zUTBQCexcBpX7au3iq3hQCCgGFwLxEYNOmTcjn8+KuHtgezcuJqkkpBJ4AAorUPAHwVFOFgEJAIXAwIcAYPozZQ2NrqqRUUQgcaggYn/jEJz5xqC1KrUchcLgjQPfoTCYjLtLEgp5AgTszXaOpKgpUEbSD4Q+D0bHQ9Znf5Hno0fWakXIZGG/RokUzsN51113ijUSvH6o26ElEV2b2y7QIdNOmGor36Jo9MjIi/dKDiIXpD/iM3lAsdH3m+LTLYWHiSx7A9CBiPY5PN+6gsH6QHoFu4Cz//ve/JcJvMCfGj6FbOftlH3S9Zl22IzYcm/Y/TOnw97//Xbyg6tdIqQYDBbJdd3d3MPTMK9fAtQ0NDck47CvAkJ5QDL5HO5YAd47J58SWeBAf7hPj2xAzRiAmlsSAfQfr4oCcc7AvxJhz4trouRXgz754zUKvMrbnWIzzwyjIvCY27IseWYzOrIjNzHaqi0MEASWpOUQ2Ui1DIVCPAEnAy1/+csmS/ZWvfEUOO8Zked3rXjcT64UHJ2OykLTQnZrpAliY44jxWRiYjjFWSH7oos1ouMx5xBgy7J/PaUPz5S9/WfImsW8GpmPwOro6/+xnPxPCwD6Yv4k5mUgAmGvpS1/6khyqjF/zwx/+EL/85S8lFQFj2TDVACP6BqTms5/9LC666CJJbcA8SyQ8l19+uUTlZV22ZX4lroFzJdHgPJmHietjHV4zdg3THbDf//qv/5IUCjz8mZqBuaFIFHjIM6Iw3bkZBZgu4CQRDPD30Y9+dJYRNHNVkVQwSCBJAsf9/e9/L8H6+MpUDXRDJy6MrMwow7/61a9kvSSBdDV///vfL0SDhI1u5oxhc//998u86YYeFAYZfMMb3iC5qOgezgjLxJNpFxibhxg+4xnPEEw4L7q6k+T99a9/lfUw9xbnyDQV/BywP5Idpp8IiGUwlnpVCBzMCChD4YN599TcFQK7QIDfxnlw8WBk1FsSDCZ5ZNJGHoAsL3vZy+QApjSEBzelOSy85jd+EgNKLr797W8LOeGBe9VVV0mfV155pcRtIVEgyWHkXRIW5jgiqWEiyG9+85tCiijB4IFM6QWD6FH9QUkL6/Fg5XxIKHjQkySQGJGIUbrypCc9SXI8MX4M+yap+elPfyoHOAkIY9RQIsK58TVIjcA5M7M2+2dhNF/Oj4X9BpISEjJKUkiuKCFh+gK2IxE68sgjJc0CSRBJFe8H8WnYD+8zQSWTXVIS8pGPfESIRpBLiioeEhCSGs6fkp8//elPQrC4ZkpniDX3iKSG5IqYMcYNCQgD+HEfjjnmGCEezIPFGD7EklIe7gXzXrEQB0pmSKJIaCh9omSI+8A8VC95yUtA6RoJDdfCmD0kMyRSNCCul4JJh+ofhcBBioDyvTxIN05NWyHwWAjwMKQ6ghIRShKoeuA3d35TDwoPWhqPUkVC6QC/4f/v//6vHMwkPzxETz/9dKnOA5CHM/vlgUqCQULAw5F1qBrh4UuiwsKDmWoVkiuOQdJAAkT1Ew9m9seD9zOf+Qze+c53CpEh8eCcKXlgIWmh2oeHO5NTMgAe8zBRQsFDmmtiHiX2y3FJaFgYwC8gM5xr0FegGmK/DOJHEkNSQTJF6QylOszxxAOeUheqr7jGX//61yIRCdRI0iEga+D6WKi+I46cD1+DAIFMkcD1UrJF7C6++GLJM8X1sw2lOQGhoLQo8B6jFI35pJgDi0k2Gd24fnwSs3rXefbBtZAMUvpDPEjiSKQ4J34OSPpIcIg7CxOOUrJFssl6qigEDgUEFKk5FHZRrUEhsB0CPKhJECihoSSA3+DPO+88sR0JqlKNw+i5JCQkOJR2MGUAJRQ8VPkNnukHWChJIfmguoaHNCUAzF5NSQoPW5IgSguopmLhmIwUTOLBZJHf//73JRM261FawSi8zKlEUsQ0B5QqBeX666+XS0p0KFGhioT2HyQKlFJQOkKpBIkCiQDnzfkFkhhm3mbiSpbgACcJqL8mgSL5oI0J6/LQJyEgMaJ0iq8kR7xH4hVEEw7mGPRNnFnYPzHjHEmWiDcL8eN9zp/jU8pESQrv8x4JByUqLFSfkQSR7JDMUf1FyQ3JIdVtXDP3lIXjBWPzPXEmAXvhC1+INWvWCCmjxIt7RbUU94qSIJKpwK6J7YgB8aWULtg7GUD9oxA4SBFQ6qeDdOPUtBUCj4UAv8Xz2zqlJx/84AflwCOJYNZqSlworeC3e6ojrrjiCjlgKUlg4WHIQ5MkhnmYmLyRZIa5jyg1oOTlNa95jRAS2p5Q+sDDkiSEGbdJcijlIaFiOxIW9sPDnnN6+tOfDuZA4uFKKQslIrTP4ficE9MQUGrEA58qMhIuFqp5KElhvywkSOyDJIzr4DxpoEyCw2uSARI2PiNxoGEtrzkPzuuSSy4RlRzvMTs363LdJDkf+9jHxK6IUgwSK5IcplyoL7xH0sBCwkGbI7b9wAc+IG1J+CgdIwEkUeLaOFeqAUnyaGtEzKhCouSIZIbEg/ZInC/nxbWQuBFvSnGCPSIZIZZB4X5zf0hqqLoinpwP7ZH4Q/UYVU2nnnrqjGQoaEtpFtvS7ojr5/6rohA4WBFQhsIH686peSsEHgMBqkVot0IVAwkMD2YeVvxGz0OT94KcSzzsKUVgXRa24wFMosLCPEx8xm/0QSFhIFlhHyQX7JNqD5IVSkx4eHIsShOoyuHhzP4Cjyse2jxMeZjzIOV7EhSqvyjFIXnhc0p5WDg/Gr1SKvPb3/5W7pGckAgEkgfaDnFOwdgkS5TmULVCMsCxgnnQA4z5odgXpR+0NyExoXQmKGxPiQvJQaBOCp7xlSSIc2Q71iWOwVyo/iL5oySM5INjkMAE+8F5UlpDQsg1cZ60F2KhFInPOVfOOcghxTqcC/eO62a9YM+IH/eM6yTmnBvrkuxwXObRYj9BX/XrCK75mSEhYj+PVS+or14VAvMRAUVq5uOuqDkpBA4yBPgtnxKBIBP3nk6fqh6SAGa9ri9UD1GlRXVMcPjXP5/rNe1PKLmgB9KBKiQ1VAv97ne/O1BT2GFcki/iQnIUEModKqkbCoF5jIAiNfN4c9TUFAIHCwL8lk9pBSULT6SwD0p4KAGpL5T2UEJRr3Kpf34wXlNCxfVS0jXfCqVeJDhUS6miEDiYEFCk5mDaLTVXhYBCQCGwnxCglxnVXFQ7kmiqohA4GBBQpOZg2CU1R4WAQkAhcAAQYCwe2uuQ2NS7kB+AqaghFQK7hYBy6d4tmFQlhYBCQCFw+CFAl3saHNNmKnCJP/xQUCs+mBBQkpqDabfUXBUCCgGFwAFAgC7wjENEiQ29vVRRCMxXBJSkZr7ujJqXQkAhoBCYJwgEQQnpGs5ggqooBOYrAkpSM193Rs1LIaAQUAjMMwQY84fu8IxjU5+2YZ5NU03nMEZAkZrDePPV0hUCCgGFwFwRYNBDBulj9ORDycV+rjio+vMTAUVq5ue+qFkpBBQCCoF5iwCNhplCghGUmZJBFYXAfEFAkZr5shNqHgoBhYBC4CBDgNGHmYeKua1UUQjMBwQUqZkPu6DmoBBQCCgEDkIEGHWYecDqc1QdhMtQUz6EEFCk5hDaTLUUhYBCQCFwIBDo6+uTlA87S/x5IOajxjx8EVCk5vDde7VyhYBCQCGw1xAY7BtA1XZwxJHLZvq0PQ+258KyLayfHMR4bgJlK490ZgDT2VGcsOg4mJFWdDcvwsKWHoSMKKIq0MgMfupi7ggoUjN3zFQLhYBCQCGgEABg2zYKjoVitYhCtYi+vvWYTmWQ6EliqjiJkcwoMtlxTGZH4Hl5xHQLDaaHGGyENQ0ONDh6COUKYIYaEAm3o6VpETobe9HVsgQdLb3oSHSgJZqAyj6lPnK7g4AiNbuDkqqjEFAIKAQOQwTSxRzgOjBCIQykh7B5eis641HEDWBDehCVcg6dsThSbgmTmXGMF6YRyubQPz6Ork4dnlWEYVsw4cL0CKAOF4DrAXxLoqLBA/Nl6oYmr56hwzRDyFkOHC2MmNaAipFET+tSLG5fAS/aiuM7j0JjrAWhcBwJQ4l2DsOP5i6XrEjNLqFRDxQCCgGFwKGNQMV2MJafQtkuI2pqGM6MYiA9jLZYGCG42DC1GfAcLGtsQVt7EyaLWUQMA4VyCeVKEVumRlEtprB1YhgJ2KhYBcRNDXa+imKuivYFSeimAYcsZo7FENGMRx6EUMgENA8WNNh6CFFEMFaw0ZzswZELVqKoJ3H0glVob+hGMtaC3obWOY6mqh8qCChSc6jspFqHQkAhoBDYDoF0pYSiVUSZ6qFKHvlqDvlyFmUrB9crw6qWULULMHWgORlDIhpBIhxCyDRhlS24roZspYzxXApjqQlkCykUCikUSxnobhlhz4GpATHThKdp0KD7EhhDQylfRWqihLYFcURiJlxn7sRmu+XMSHY8eIiETNiuDS1kQDNCqLoaihalQFG0Ni9EItaJzpYlaG/sRU/zIrQk29EUa1Y2O9uDeoi9V6TmENtQtRyFgELg8EGAApCB7BjGshNoiUZQsYpYO/UoHLuMBfEIUqUMposptERMLGhrhau5QjtihgmDUg/bRkg3AU9DvlqFbTsYyKZQKecxlB5HpZwREgO7BNOrIqJ5CBs6DM0ANJ/A7IqqUJ1UKdnITJXR2BpFLB4ClU6arsGxXXi7argH2ydqLK2mztI96IYuPxYVXkYYubyFihZFb/NihKMdaG9bipXtR8INN6G3qRvdyZY9GFU1mY8IKFIzH3dFzUkhoBA47BGoVCoouFS4eBgicclNoikaQrVaxIMj6xExPCxpakTBK2GqkMKCRAM6mxphuw4814XuAa5NU1wNjuvCdT2YOu1PfLuWnGWhXK1gODuNcjmH4dQYPCuHUjkLw6mI3QxrU91EAuNbv/i2MLu7ObpO4uRifCiP1s44dA2olB00tUZlPpzTviy+cbEHzsPQNbieAy1kwgyFYNsexssO2mJtiIRbUAq1YHHL0Ti6+xgcv+x4xEjcVDnoEFCk5qDbMjVhhYBC4FBAoFC1UKqWUagUULAKyFUyKFp52F4JpXIOeSsLuBaiuodkMgpN80Q9ZLguwroBTdNg2TacShWmYaLqOrAdV1Q0hq4LmTF0Q9RCZdtBwSojVcphKpdCrphCJp+CXcnCs0swvCriug62M2tt9hbfoGSGZObOv2/Frdf0o5Cr4qQ13bjgVStFWuPtrYHm+KEg4QnrGjzdQRoGNvfnUBorIh5OINnag5OPOwtPOfFsrF6yGhHlezVHdA9cdUVqDhz2amSFgELgMECgWLWRqWSRLaUwkNmKhG5jpDCO6dwUOmIRxCImLM9CPGyiMRKFYeqwLXoMGXBdF47j/xAq1/PAKL718g0eziQjQmBIZTQN0+Wy2NJM5FJI5WkHM41CMQ3dLgGOT5RCNQJDlyNP5EH7ZjM4HzOk4dsfuR3DW3Izg7zlk6di8YpmWBVn5t7+vAgZGsoesGmshLH+HGIFC2FDgwtKdgA9HIIbiaJjwXKcdPxZeNIxT8Mxi49FjJbLqsxbBBSpmbdboyamEFAIHIwIjOZTSBWnkSpOYrwwAtMpYTQ/gmN6uuBoDhKUslA1VFMJVas2KFchYXFqpGVX6yaB0XUduuaTGAa3qzoOUqUCcuU8xrJTyBWmUSqmUShl0KA5cJwqkqYBrdaOaiS6Ve/PEokY+OP/rcXt1w/KsC0dMbzpY09GQ1NY1ED7cy70qtJMHUP5Kvr6svDGS4jR2sd3t5o1Fc1zfXfzaAi2GUFzxxI86YSzcebJz8CqnpWglZAq8wsBRWrm136o2SgEFAIHCQI0dJ0sZTFdmMJUYRyp4jiK5Sl4bhnxmIbWRAwR04RdrsDUDJQsmq365OWxlqhTclKTxoiUo0ZgSESqrou8VUGqmEO6mMZ0bhr5QgrVchZOtYio5oghcNQwRHLjkxdKYg5soU0LjYPvvmUYuVQFJ5zeja7eBKrV/UevSAgpncm7wMbhIqYHsoiVbZiGTjvpxy2aRyNnD0Y0DCcUEwnOycefhdNWn4mje1ch/Lg9qAr7AwFFavYHymoMhYBC4KBHoFi18GhqELZdwEBqCxyngKqVQch0sKCtGbR1CWk6KHnhAS7Gubvp4kMiE9INIUGlqgXTMGB7GkrVKlLlAiZzKRSKGYxlJoAqjXlziMKmggpRSmBqUhha1BxoArPTjWa4GUMT124G2qtWHFQt13dX2mmDvXuTbucM6jeYtdDflyMbRUwHPBr77EGhBIdEDWETVTOM7t6jcNLqs7DmpHOxasEKKBPjPQB1LzVRpGYvAam6UQgoBA4dBCaKOThuBY+MbUDS9LBuciMaDAfhiIeYqaE5HodTtYGavQsNdMlfZlu71M5sid8CkLjwh9IXFpIPU9NB2xYaDQ9kM7h9eBDX9m3ECR0dWJUMYyw1ghatgnw5j2aTUWB8byRNI53xCUxgZzsvycwB/kiIdMbUkLE9rB0soDCYQ6LqQDd9d/S9MT2dUjXNhRYJwUw0wYx3IDNSwZLeZVjRtVjspGyrCsux4boHxn5ob6xzvvcRTcTxzxvvgiI1832n1PwUAgqBfYoACQXdpQvVDLZODQAoYiI3hMawgZbmBKKGhrDEdHFhV20J8U8pjE9NfFdhURkFRKXmeWTRG8nzJTa0e+E4FSFCDhzbxmQhj62FPB7NZ/FwahIbpyfhWRZWxBqxKp5Aa8hDzABszYWneRJjJqq70DUPuubC1DVEdA+mkCa6a2sIiaGwn4aAlCqQQ1DJE5CffQrmPOqceDiahr5UBUN9WZjpMiKGJt5g+2KaxNpjSglGMoyEEGpoxIJFy3DM0Sdg9YpjsayzF8lwFLZdRdWuiiRvv4mq9sWC502fHiLRCKYmpvGuV75RkZp5sy9qIgoBhcA+RyBbqYgnUrowibHiKKqVNLLlKYTcCpqb40iGQ+A3b83xxD2ankckLIbG2C6+IW8wSRIFxoRJ09OoWhWjUddxMZbPIlsuI+Jp0F0XqWIB5YqFBnobucBAIYe1+TTWF7MYLxdBS9QViUac3NCKo2INaDVJTQDL9WC7nu/xBA9l14HluqiCAfRcFF0bZdcWKUHM8GDDRtGzYWoeGkwI4bHggqmRorom6haRFNUWQKlP8J7BfrcnPQer5IfrMk0dExUHmwbyKA3nEbc96Ob+U80JwXEcWHYVFc+FmWxAz+LlOObo43HcimOxtKMHyVBECA7r0EhclT1DQOzOwlH86tvfxO1XX6VIzZ7BqFopBBQCBwMC/ekxpEvTSBXGMFEYRUyjjco0lne0wjB50BvwbD8wHQkJvY8qjoOKY8vy6KU0WSpiulRETNORMAwMZNIYzKTRHoqg1QhhJJdFulxCixlGo26iVPsWTluXMIPWaUBEM7CplMMVE1sxUCmK7c2yWBInJZtxVCyJNpOyIMDyXCEyosYK1Fly3vmHHucjpfYqBsW1ehXXRdmlGozSG6Dk2ph2LDGCbTIYNNjGmEOa46E9rItaLe/Z8j5paEiatb5JCij1YZLJwEanloCSNTi0r2rbVn++XIV0DZYGbJ6sYOTRLKL5ihgHM4XDgSoc2XUcVCmpgycEp3vxETjm6BNxwpHHYUlHN+JmGI5dFRKkCM4cdsoDEo0NuOWGf+DWn38FU1lXkZo5wKeqKgQUAvMUgbJtI1POYiI/gWx5GtP5UVSqaUQ0G7G4jtZkQlxzXctGtUrpSgmWzWB1DoqWJfmNmCLA8Dzky2XkSiWxX0lqBsoSeZcpAjTEdbMWpYSRXfxDnzYxlHjwMOI9GgtTqsIkjvKf5yGs63g4n8atqTEcm2zGynijkCJKFUT64vlkhIxhe0Ij74VI+EyGpEXKdnXl2JZHjGXjVwkMVjkXun+TtHGefEz1WMF1RPJjMLUAXORhwxHpjoc4pT81dZep+6owxm+h53NYA0ggOH8Wg/ZCNcJDiU9tGj4BqtXZly+02TUMHSNFG5u35GCPFZDgJKhu2pcD70nfJM1VC5bnIdTUhJ4ly3HMquNx/PJjcUTbAvkMVezqjO3VngxxuLQJhUOYTuVxyac/imZvHOuHq4rUHC6br9apEDiUEMhZRWzNjqJSSWOyMIqixSSLaYSjGpLxKMIeJNrucCqNslWF6QFV28ZUsSDeSXFNh+Z6kMPDBWIkJgSIB42mCwnhWx7QPDAD0uITAp80kBqQSJDmiITAcTFYymOoUsSxiWZEdH1GdUSSQdsXs2bzYjmu2NvslMBsR1Zk37a/t6v3j0N+hG7USAePe6ZS4KHP+QWkjGuuei6qrgdHKJaLEiVIngNPbHg8FOFIzB2aj8RND47miu1PRPclPiF6FokhtE9+KPVhrikWqrr4bAcSJE/n/g8D5hU9YMNoEVNbsoiVdt9Ne+6j7b0WRIMSHKtqyWdBb25BZvkyvPXMi3D2opUoVCt7b7BDtKdoIolffucHGLrjT+joaMHDfTnUCRwP0VWrZSkEFAIHNQIj+RR02Lhn+BE4bhGPjG9Es26jqSGC4VxKDtsOI4KEp+OhoQlkyiX0RhMS5G66XBJ1TLMZRkQ30Ek7Fy3sSxaoozEj/rHNg1bEG9si9vI9Dx6+ijJKzmQa32oSXp+eS5R2jJaLeCA7jbvTk+grZhE1w/jA8uOQ1KeautoAACAASURBVGOwmGvIo3EqJSSAxdEowdHYNzuUEWZeeU+e1dpI23pZAwPHca7yumNd0gVRtUgdnz3MjCUSGvo212QXHuDUhmcdziWQAoU8HSEjqKejifOUtz6ho8RHJFEO4FU9FF1HiI9Ld20dmEIVadcWnDrDVAk5SNPeR9fQFfb7rtA2SKRfvs0PP6TUEvkI15DxlzDL3sefqU82NUNHf66KLX1ZcdNu4DT3omfTvvzFkXUYBqJGDCHXwx2w0D+yGW+hEbp81vbl6Ad53x4QT8Zxz533ou+O69HZ1ACvFvJIkZqDfG/V9BUChxICFdfBhok+DGXGsH5sI4pWGpvGHsWy1iZ0NMSRKxZg2C4sT0MxZyLKzNKOi6phoWwYODKcgBZO+JF54aEx2ShncRAzhqkHgoObkgkWeRF+UTu46U3Em7VXnyRQgmOIBIc5lkbKRdyfmcKdqXFsKeQkTcFRySb856KjcGxDMxrMMGwmlWQm6xkW4g9Gw8ZApcTxmRtJyIgH8Zyhxw7te5iUUubBp44nEYg5d/7UOIjfjxz8NQJD6VHt1N9BCiREyidpcmbWtZPxBYzaVfCsBpAg5Q/BOyLh8UmZv6YIdLTVJFskb40IY5EGiVzsVjyUPRdhqr5obF0ECnBRoD2PRrWWB83wpT/MbxU1qfoi4aJHFw2e6cbuE56QpiGqaSLtKbge1g/lke7PImE5on7anSB6soB59E/Y9bApaqI/ruHdZ78Q5y07FtlKaR7NcP5NxQwZyGRLuOk3l6EpYsOrC32oXLrn336pGSkEDisEaOC6NTOMzePrsXXkEXhevubRY4jKJuJQdcTM054vYanZr9BdOjicSVB8klKjCzW7ETIW/0De9kpwfT6z7d72dYL3fl26UGuYrJRxX2pCiMzmfEYC3h2dbMaTWzvB145wVIKuibGvjOvPidmhdUNH1bFFBRaMTeJiVx24lgfbBuyqi7Gt44jnLSQbYwg1xWCZQNXQEUmEEY6FhfSQBAXEhSod2riIkbNNuxwSIaZBcIVRCAkiAgFJkYXtjLhsu1e7kjb11zW05P6265krAdXHTVDzcd8G9sxesYVwSEqjSHJc+GouSo48DzRl5jHFNZAEVcSlnS7sZFMONjplbLJsdKYrWDJeEDWfs5MUBxx6vpeQ5yFlGrghAZxz3Kn46XP+209M6u6/SMvzHaOdzS+WTOIPP7sMG274FVpbG0WSFzZ1PNKv1E87w0vdUwgoBPYDAn2pYWyZ2oSR6Y2wy1PoSMbQHbVhV0NycAa5kWjXIQHrmGyw9m2fh6cv8eBEfamKbx/iS1koXfEPfl9dwje+RMY/hCkBEQVQTSLD/kgAaFjLW0KQ2KZm+0F7mJ/1r8O6zBSOaW7H61Yci9VNrWgPR8XmhkSGqigSNEYUrlpUtRgImyYy0wXkp4vobmnFgkQLBvrGkZrI4aiehWhNNOCuex7BxOY+9DgOTnZt9JghmKE8XFPDuGUh4zhItMQRbohhoFLGiFVBa3cz2hY0IeW6mLQqiDfG0drRAM/UxHuLsVLCMRMkVIIDVV48KLk4/k9X8ZqnlGz1LNLjr9tnJduua1d7RGqE7NS2SjqoI5a64dvXBOPFa/F4OW9p52+v2ORcnp3E2nIZRxhhLDMSKDdpsEolJMiMRCq2Hz64e2kIfl6rmobb4hq6F/Tii2e9RFSATIUhZH0vjXModcOPbzwew4a1m7Du5j+jrTk+SzXJtSpJzaG042otCoF5jsBIbgqbxtdjeHoDSsVxdDUmYFJ9RK8kx6mdubWDV05fLqhGSAKlDf+y1UiI/1qrU3vjH4TbHca109FvGjzzX3mA0INJvJYY9ZWERzRRzPVDIw+qgxwMFnJiENwbSaBSslCukLiYcCoOslMFGK6OjkQjKoUqxkdSSIai6G5uRT5TxPDoFJKRKLpbmuHYDkanmSPKQyRkom94CJFyCc2GhrZIGOl8Hm7VQlzT0B4KweSkbUcE7DQ+ptSIy2GY/rzjIksxT8REqCGKrOdizLaAWAjRjiSskI4MYw/HQoi1xiXqbdUAjLCBSCQEw/TVceI9JEH8AFckPtwD/8elPomY+LAHu7AduZFd4g7MMJFadb+t/2SHNnWtZj+TfmoqQKqbbBuVchkbS3k58JdoppDaAjxMWGXk8nmES2VEKeDQfXyCIefjq3zmXA+3J00MNMVw6fPegnOWHI10paQIzWNsGD3cbFfHTz//OTjD94OGwvwywhJIahSpeQwA1SOFgELgiSMwVkhjML0FW0bWIVfYip7WJCI0mi0zsqqzTW1Uf2gKr5F/ZpMaqeNX9P+WBYftbKISfMX3qwf1/UOSfxhF/eH4rtZlx8FQIYe7U2O4dXoYi8NJvLrnKDE8tEsOyrmKEJaoZ6CULqNcrCIZigG2h2KuDM/20BSJSZ+lclleo5GwePfQdZfSEtM05L3jOHIdNgxRX/EPMqU5tgfQLd2yfRUVSVS5UpHDvGpZMBwHpVKJOiq5TpDYsG/bRlzX0GjoCLm0dfFzQdHGl9oaZuamMXDRdVHUAMfUUQ3rKBhAztDgRA3oDRE4URNFBqeLmog0xWDGQhCVjqkjFDYlmF3guk43eNr4UONDHBmgkOqvoASHjM9Jfez9/aijMP7GBLeF0LA9d5HkkrYzVYkZZKNcLqNcKkmgw7AQL/8Zu+D4DIxIG52xchH5bBbRcgVRMbiev+SGdjQbYybuTWh4/9kvxbtPeyamS4UAQvW6CwTiDQ24+rdX4p4//BAdbb7aKagakBplKBwgol4VAgqBvYbAZDGH/vQWDE9vRK4wjI5kBJ1RD616HNVSFUV++2ehvYlYd9aRE3Ht4Rd8khBWqn9We++LmWvHWu2lRoQ0TQdVGjxmqXKhkTAP3pBBAxUXufEcKraDStLAv9Oj+NfEMDZlU0DRwQqnEQuLgDtURiwaxfq+YZQLZRx/xDI0xuLYNJSGZzto7mxENBxCir7iNGyNhiQZpZOI+Act1T4iUUn43k6e60uAROLB9dR+oKHM1AkMysauGP7XCItURIvHBCKCwMOe67BpMFxz8ygwknGlgpLromIayOULmMhkJJ5ObzwKt1LB8NS0BNFb0ZBEk6EjXywhXPTQYYaQYHbqtANtlC7FHgq2A0fXEE5GUNaB/lIJJV1DS08ztHgIm4sl5DUX3YtakWxLIlWtoux5SDREEU9Ga3P17Y/E/IV+TFQXUtVF0lP7Rh2sXRrMcJ6aK72mY7BSxF2FNFYaEbRaDkq2JViahil7ynZCSoXV0PYGSECXqMzZWBwjxQLSmSziFQskQe48cyUi4ZwMGbg34uIZx5yOt57ydPHYqwGoXnaBQDQWxZbNA7jnmt+hvTm2g9opaKYkNQES6lUhoBB4QghkKiUMpgawZXI9MtmtaG/yD07XYiwOBqPzv82LTCU4zIKDzv9aX0dgaqRGZrSN1PA4Y7ZnqoWoJmLAXhIWy6rCZQAUx0OpUEExW0KYnk5VD9PjGTi5KtoiSRSiwA0Tfbgu0we7zURYi2CV24hT3DY8SW+HmbURCYfQ2NQgRsklqyJjRakGMgy5xykxPQIPaRIoHtKO68jhLURMSJgvZZIDXNbmr8F/7q9tW10um6j4RMeH4rHa+/WohhLiRBsg2sfU4umwX5KUcrWKUqUqxsNUW1UsC5OZLBzHRotpIqYBU9mM5LNqNQ10hMOwLQueXZXIyW0hSpuIKdMy0OPI79eImHANfcbeJ9Icg9EYxaRjI+U5iDbHEWtLoGwC5RpJiiYjYL4GZsUOUfoTMsTWh3M1KTFzNUxVK7gpO4FbMpPQXAcviLRgmRGGtdNPZe0DJJ+Y4B8/CCDVhVNOFSNcW5YJLJk6Yv6QG0pp/hp10bT8KFzxgrehPZ6UKNQ7Xaa6KQhQ1aqHorjkK19Bdu0tEkW49qdjBqFAUqNIzQwk6kIhoBCYKwL5qoWtmSEMpR/F5NSjaGrQ0RINw7McVCpVcWuWw5s2Ki5JAA/g2oFEQ1zad4orcHBI8VUTexG2M0KGnyCwFjwvny8hl8mjnLOglV0UUyUUMiWg4sKzPEQ8E27Vg1d1ENJMJCIRJM0IhlHEl4v3YCJpIZ5I4JRQB9boC3BKqAu9WkLmQK8bSo7oc2PbzKi8bU4kZJx/QMg4t1nXATmT13oC4xMQ/3EdaalvX096fEZTsxOoq78zwlPfbmbcGhmq9SNCippXEa8NhgQmlowkLCojP94MAxNSFWhVSQ5p6GxBcxy4to0wA+9ZFiJUlcFFUtdFBUbZTMzQEfUYVNAPLsi9lMjF3FPTQEXzkNM8lAwNdtSEHTFQCmsohw2Y8TCS8QjyzWHcl7BxXWZM1EynRBpwWqwRSd1AFb7HGyMWc94kj3yVUpN2+Z+g4JYf/4f1qXYbr1YwnknDyWSRYMRo3QBj6RyowqELpSK6nnoG3nTBK7Aw1oiiXanFLDpQs5rn41Ia2NiIG6/5O/7x869hQRtDNuy4iQGpUeqneb6fanoKgfmIwIapASEy6fwQ4mELbYkYGlqjYvBbLlR8TQND5/MQFUEEg7DIlRCb+nskBxTJG4YGI2RK/pupqbS4Jk+PZTC6dRKZdAFjfZM4/cijoVke1m4YwJKOTvEgcuCgoleRbIqit6UVlu6KyoIHOKUuUc1E1Erh+NwETja78LRwN3r0hHjTMCFkxWNiAJ+IIPAIYsRhvUYqxCiXLjp+HSFp25EMuUc+MUMuZl/7kpj6e9tLYnhWSweCXT1hkic8yGekOT6OfnXW3NbXTN1gfjXs/Th6Nbd3iZKsIWIYfltGBQ6ZMq6QIH8oecZhSe6orrMcW9RJZQDZYhHFckVUW80hE7lCAalcHjFdw9JkQmx9prJZcbdeFI+hx9NhTfPwhmQ8jzkaCiZwfaeHny52kC1oWJMCzsiGEHXLGLVzyEYMNLQmYRuU4lShhQw0NMfB0PgOk0TS1ocSGLr7B0SH0HD+3DMAiyIxdHXFMNLYhLHUNPRcHnEh14wfVKu8H18qlRIalyzDuy58NTriSeTEMPgATGQ/rvmJDhWORjA0NI47rvo12hq494+Nl5LUPFHEVXuFwGGCwEB6FFumN2MiuwUhrYCe1ibotoNqxQbdUIMDNZBKBO8Jj3/Yb3sVyER9pMMMG7BdG1OTWYxsmUBlpAxv2kY8FEF7vBF2yYZhGIhHwljQ2oo47UVoY2I7EiU4boSEmKyvTOGu3CBOjfaix0yKNILj0gaFZrqxWuA9RvklkeGzxyYhNaKzg1TFX8fsNW1PeHxmMEM4diAetb6FfOxYV/oWrlIjLD6DqR3e/rzlHCfYtXo+n6ojOcGYO7StGy/Ymx3Gkt2b6VsiHdf6402qvaj+ojCLBEOiCwtOstsolC1kikUhYi1hE1WrirF0GrrroSccxmiLjWsW2VjX5GHRlIMLRj0sK3JXfa8upp3wjy5NJD8lGidTlRUPo6IBD0xn4DVE0L2qB42djZJZnbm7pIPtfh/ZD6M/F+FisJDH9PQkzFwRcdbTRcG2XYt989ZzbBRMA294/f/i9OXHIVcu1ta4b8Y7FHrl3kUSSfziG9/B2N3XoKm5qeZYsOPqAkmNIjU7YqPuKAQUAjUEtmYnMJQbwMjkJnhuBgs7msVzqVLzXJJDeydoBQc+HwXXwSv142bIlMSJlMiQyBSGiogXTCyItmBRawdaGPa8ZhxL+xm2pd0I1SS09GDW65Jj49HKNP6e34Lr8pvxUHkMcT2Eb3efj1OjPSgyQ3VAGuS1RgCCw7eerPiMQEiDP896QhOsge1r5KV2wLPuDLmojRGQup2RjJ3dk67qxhc64XfiY7cd4ZD5+YPWkRxpJYe6P//6Odc9C+b9OK/+HGT3Zo3hD7Bdf7X996fsEy4SHnolER27psYz6TbvavhucituT06g24ri3EwMi7Ks46BIoklJGdVEnJ/rijs77WuYO4p5zKkSG8oVUJBoywxMqCGysBntR3WjqZ2h8l1xSZd5+txt5tMZzCnr2hjMZZCenES4WAL91tyaRHGm8l684MHMNAipSglnXPQy/Nd5L0KxRGd0VR4TAcakaUjgzn/+G9d+7/PobAnD9XzJ787aKVKzM1TUPYWAQgAjuWkMZvoxkduCamUSPW2NkiDSpkSGdha1A3cuUAmRCZtyyE2nstjaN4bc1jyiOQM90VYsae/yiYwOsesQo+LaOJS0hDUatpqwXBsbSpO4OdeHq7Mb8EBxFCE9hNMSvXh2wwo8Nb4I7UZMjJJ9QlMjIjPkajZZ8UmKf7zUE5R6YiC0RbrZVm/m0K+RGr/+tr6Jjd+fMJIdiN22+rXnfgPBx+cb27ULSIhgUhtHSJQ0nCEes9oGbbZ7lTXPjFfXvoZ3jab5fdbf86fEldX+52utdkCy/O6kTq0p79QMjV3k3QJujk7CcD0cV46Kx5clakkaPftUROIE1cYiTnRzpxs5jzO6uo+lUrByWRiui5BugBIaO2QgtqQVnZTctCRFJVXvZi6T8GcuWlCqRaftKgZSU8hOTiJepqeUDldSVgS1n/grCQ2D7D1gOjhyxTH46qveJapWMTR/4t0f0j3wi0+hWMVPP/VRhPP9MCOBN+DOl61IzU5w+dGPfoTOzk4873nPm3n6la98BUcddRQuvPDCmXv78mLjxo249tpr8bSnPQ233nor3va2t83YJezLcedT3+l0Gj/72c9wzjnn4K9//Ste85rXYMGCBfNpiofcXKZLeQyk+jE4vQFlaxK9bUnEdR1CZGZiycxt2SQyjHFCFXgqncNw/zjSA1mYGQ09kVasWNCL1qZGaKY2Q2TksJ85KP0Dk5mthypZXJvegL+k1+P+wogEvXtyciEubDoKaxKLsTDUKAdnya0K8ZkhIsHBzz6DA7ruNbgXHM7++23kxD+rd9G2drjPJjjbEQ5ZywwbmE10pH1Q/4lJVoL1zswlWHfdqz/dgJhxL+vJibSUW9v6qL/H6jUCM9Ouvg//2ofWk8zlYU8XQ18LjpCZtJNHybMQ93Sxl6rovrqpxodqlKP2GfOnKTbAJAZBodqL7CdbKGJ8chL5dBqm55MbRnJ2oiE0HNGJzpXdSDbFRGqzM3LD/sT4WNcxXilhy9QkSpOTSFi2BGLcW27g9HRaFzfxQFzDFy98PV5z9GmYVmqnYDsf8zWWbMBvf3IJHr3xN2hpmR2TZmcNA1KjDIXr0PnXv/6F5cuXzyI1t9xyC6rV6n4jNUceeSSuu+46XHXVVXjBC16w3wiNZVkIh8N1aOz6kmoAlsAItL4msQqFQvW35nzd3NyMI444Ar/73e9w+umnK0IzZwR3r0GqXMTWzCDGcwOYSm/BgtY4FlPEayVRKVVRqP+qvXtditcSv2FphoZUOout68Yx3Z9GOGdgYawDJ3Yuw4IVrWJHU7YssXfhN3DmRmIcEh5gVdeWwzUgHI16BJ8ZvhmXjt6O05uX4+Jl52NNw1IsDjeJsW/JqUo2bNdzxHsp5PlGr0H7bURl54c4n++KFGxrSwB2QnZmDvha3wFhoicVcxvJ+52TIukxqM/XmevaWH4FjuATitrzenIhtwKyMdN+O+IizYN7tdfaPeLtz5EXNRKzs3t1z2bG9yfG2c3MkSqnOEIYRgG3ehNY5sRg2mVkUSSLQAQhONICMOoMPv1Z1R5Ih9vmGdwN3Nc5WmtjgxDidK6A0Ylx5NMpmIaGqO2i+MgwHu2fQNOKLnSt7EGiIQaHObYcZr+up0j+xHuiCXQuTGCotQ0D42MoTU/vFU8pqpwmwgYeiLh4znFn4qVHngyGPdhuBsHy1GsNAX4e48kEHr7vYay76Sp0NSV2GZNmZ6AZn/jEJz6xsweH470bbrgByWQST37yk8Wlk9E/r7zyShx99NFYtWoVPvCBD+Dss8+GaZp497vfjc2bN+PBBx/EFVdcgac//en44he/KH8gEokE3vGOd4iE5+tf/7oQJR7UlMCQOLGv973vfXJgRyIR6ff+++/HsmXL8JnPfAYf+tCHcNZZZ+FrX/sa1q1bh1NPPXVmOzjeV7/6VTzjGc+QsV7/+tfLK+f0jW98Q+bByl/+8peRSqVw+eWXyzxPOukkvPOd78Tq1auxadMmGeOCCy7A9ddfj4985CP49a9/jbVr18q4d955J773ve/h3HPPlXE5XrFYFKJBaRbX+Yc//EH6P+WUU3D33XfLXInVL3/5S2zduhVPecpTRMpCUsixC4UCPvzhD+OpT32qtOV94hwUruvb3/62YEKcX/GKV+C5z30u/vnPf+K3v/3tzFyC+up1zxAg6Vw/tQUPjNyL9aN3wsMw2mI2aMyJKkPR+1F+dzhkHmM4HhThSAjhaAi5YhGbNgzigds2YPK+KbRmk3hyxyqcvvI4LF+0EPFEVJIX8ts2UwR4to1isYKmeIvYyJTEvVWXLMwMO0P6TKPeo2IdeEXnKXhd12k4Id6LiB5CwbVR9GxYkg+KR51vuMrMOWK2LFmi/Wv/nh+rROrRyJX1ROVRd38mEm3tXi2+iUfVhDzTJZibvGdwPXlOTxrW91/5bOaH9kD174NrGqjSjkOjV5VfXyIGakbtfvA8eA3us/7217V7xuxXiQvDe3X3NUYlNAxotXtyrfO96d/Xt71KHdbVSVLr79euSUJr900zjKZoEyh9+TMGcDEewK36OJY6ITR7BjzDhM5xdHqVBT987/9wTXKtBfdYZ9szM8SUDj7ppVs24wPxc5eMx9DR1o5EYxOY4b1QKkPXPIQdoDiSxtTAFCzHRaK1AbE44wyz+PF92F7stWqRkdsjMcnPpTU0YMqtSlqGMG139sDeht5mlq7hxoSOxb3L8MPzX4OoGZL8YIrUPMYfExp1mybKloPff/dbiFVGYYQjj92g9pSRuycyloQX2K0Gh0OlhoYGXHrppXKQ8o8/wX3ooYfwohe9SEJ1/+Uvf5HD+5prrsFvfvMbIRAkD29/+9txxx134L777sPixYvB5zywef33v/8dr3rVqwS+wcFBIQ4vfOELheB86Utfkro///nP8cxnPlMO/j/96U9CGniQ/+pXv8Kzn/3sWdCPjo5KWxKLH/7wh0KojjvuOPT29spYn/zkJ6X+P/7xD5Gk/Od//qfMj8SI6ixKf37wgx+AZKi/vx/vec97hIhQvfPWt75VCNMxxxyDv/3tb/jsZz8rfd11111YuHAhrr76alELkbjQG+VlL3uZjEsJD/EgaYvFYnjpS1+Kk08+GcPDw3j44YelD0p1SGQqlQoeeOABecbxghKsi4SG5JLPcrkcLr74YnR0dATV1OseIGA7LvrTQxiY3ozJ3BYkww66WhrQapiwLBv5bHHOvfJAoGqJiRMzuTw2PjKA4Y3jsCdsLIp14NyFJ2HJsd2SX4iuwDTwdap+VF+G8s9lC5jMFDFmexgKOdjqjOE3669GPNKIXz3jM9B5+Nci5zLuSbdO/yUdZc/PzSQHk9CYOU+91oCih23HS6BY2dPeZrWbxQj9noORZj2a1Wg33rDxLjvadc/bP2EX2997zNF3OS6jB+tIhuIoOxau7LsZ33jwVxhyp/C09mPxotYT0KFFJeP2tv53NXKwMNas1RHpEETyy8CB/7jxehzZEkcsEpll18WWHS3N6GhpwXQmg6HhYWSnp2EaQKhYxfRdjyK1cRSdxy1C1/JuRGNhCTjIuEP1hcEFmZ5hVVMrFjY2Y3NqEiMjIzCzOcT5WWHwwPoGu7jmfHTPw11JE25jA7587svRmWhEpkJvp/p17qKDw/x2NJ7ADZf/AfmBB9He3kh78TkVpX6qg4u5VWhPwwOfKhYexO9617uEbPCPeFdXl0hmaO/BA31iYkLufe5znxPiMDU1hW9961si2eE95iyhhOPjH/84enp6pC2lH+yXJIKHO0nUi1/8YhmDUwnqkdScf/75O6h4SCZYhySKPy95yUtEPUYJ0/j4+IwNDiU8F110EZYuXSoE4U1vepPMhRIi2gfRXoUSGIr6LrvsMlAqxTUODAwIIRkaGpI18R6J3Rvf+EZQgkNcvvOd78hra2urSJKOP/54GYsSKBaOSwJ45plnSl1KiLLZrOSuiUajaGlpETJH4kK1F7Hk/EkqOV5jYyMymYxIbihN2rBhQ90uqcvdRaAvPYyhTD9GpzcjZlbQ3daI1nAMFauKcra0W3+g68ei5J4xQkhkcvmiEJnB9SNCZHoi7TijdzWOWNmLZDImMU0YyI3JHkMhExHTkHQDY+kUhoplbHKKuM+bwL8rm7E+1y9Ra5/StRovO/JZiCWb5HO5swNk9xSk9bPezes5nDVzqFo3+J61quvgwF1uP3VJoaVJ/isa9f5t65346n2X4q7he3FC0zK8tfs8HJvoFokcpWzGHh/kHiLhCEqVEm7+2z/Q3z+K4xYcDUpt6gMjBp8TEobOtlZ0tLdhKpXG4NatYgRs6oCZK2Ps1vWYWj+MrtVL0HXEAkQiJmyLEZfrofWEhNGe7OSObky3tGPj5BgmRoYRyRcRZQjrx3EDpx3N2riJkaiOjz3tIjxt4ZFIlQuK0NTDvItrpkLYuP5R3PvX36OdGbjnSGjYrSI1deDygKV0ZcWKFTN3ecBSakMyQZLy/ve/X6QblCzQ7oXlxz/+sUhaqCqh1ITGvrymsS/tSygd4X2qeDgGSQ0lFuyLqibWv+mmm2SMfD6PD37wg3KfqqpA0hFMiP1NT0/jox/9qKibqF5in5xje3s7Xvva14qEie0C2xdKVl75ylcKgeJcbrvtNpGUsH5TU5Osh+vjPPhKckSD6f/+7/8WktHX1yfz5RiU2HDeLPfcc4/gtX79etC4NyjEhrZJXCPXzX4mJyeFHDFSK8kjJTmUwmzZskUMgd/85jeDqjiSGkrIPv/5z+O8884TUsZxVNk9BAYz4xhM92G6uBVuNY3uliRWtIVQrQDlTHEPiAzdrw35w27VuAAAIABJREFUoWh/87ot6F83gspYGZ1mM57aewxWrlmCxsYEqo6fkDFfLklKAaqXCsUCBkdHkSkDDxancY89invtQWyoDIlb9pPaVuGzK9+MM3pOwtKGHvFwyVXnLjnaPXT2Tq1ZZ+De6fKg6oWu0VEjituHH8BX7r8UN/bdgqWJBfjQiufjlMalQmEKzs6TG8xlofx7MJ2awrXXXI/Jsazk4mJwRv592EZqtu/Rj6HT3dGOrvZ2TKSmMTAwiPTEhLiFa1N5bL3xIUysG0LP8UvQuWwBQsz8bNkSMbqef9nw0BIK4ym9SzDR0YX1o8NIDQ8jWqogysjEO/GUoh3NWM2O5sLVZ+CNJ54lEprtZ6ne74gAHQss28MNl1+GuJsBjIYZO7Mda+/6jiI1ddjwsKXtR32hhIGHOckEbWioVqK0hQcyCQDtSKhWIVEgMeEh/vznPx9vectbhERQMnHiiSeK9IaSFdqt8JeSNiRU09BGh+05Nn+JecjTnoYGsrTVIZGqL2xLtQ5VYrT1oXiUEiQSCJKlJz3pSVKdkg9KYSgxIlGgVOSb3/ymSFFIZji/Sy65RNRJ3//+98Ve5rvf/a7YCsXjcZkjiQcLJSgkUpQK0YiZRIp2Q7ThIaEjMbr99tvlPbGifRBJF+fPsSjJIZmhmooSIZIt4kBDYKrkSCRpc0TpDNfHZzSYpnSIRHD7PanHQ10DY/k0+qcfxVBqI6pWCou7mrEwqaFajsAuVMTmZC44+cTSEGPeIonM5lH0rx9BdjCPdq0Bpy48CqvWLEVzU1Lii1SqVZDI8PchYpqoVMoYmpzASLaAsh6H09yGT438BmsLmxENR3FSy0p8cfVFOLPnZCxp7JF4JrSlKdol+czOZa6q7v5FgFGaw0YEH77rB/jJfZehLdyM/1l+Ida0HImwbqDoWntlD31CM42/XHUtMtN5UWt7bkE+Y4YZksjG9Wqq7VEg8aRksaezE92dnRibnMaWLX1IT4wjRLXWSBp9IymMLmrHwhOPQOfiDgkm6FTtWfNnPwwu2MXIxMtWYGvXAqzfOojU6BiSVhUhg2kXfFEWDd5Lho7bYsARvUfgM2e8QAJA7kkIhO3Xc6i/F+PgRAOuv+paTDxyOzrbG2apGOeyfhV8rw4tkg4e1iQmQbn55ptFVUQjXhIYqoRIGB555BGRTpCMLFq0SIyCb7zxRrExoQs47U+o+qHRLIkGVTVUo/CAPuGEE/D73/8ez3rWs0TVQoJDSQdJBEkDxyAZooSC/VPiExRKUWgvQ7sckhiqhFiXNjU02KVtDgvrcMxHH30Ua9askWtKlmioS6JBQ1+OT5JBYkIJEetRLUVbG6qv+JyFtjgkTiQaJHacO4kJ5xmshSosqoo4P9oQERP2wfXSmJiki3Y6lL5wTiSBtJkhISJBIxmi7Q4NoNn/aaedJmSHUiLiFsxFJqT+wWQxi4H0AMayfcjmh7CoowlJw5DovlY1sDvZfaBIZKhWolSmXLEwtHUCW4TIFNDmJbFywSKsWrIY7a3N8keenkv8Q8Qi39x1E8V8CY9OT2KCGbGbu7Bg0TL0LliIklfBl+6+BEvjXXjG4qdgWUOP5CAq2xVU3OrM2bT7s1U1DwQCGo2Y6dEzPYCL7/4/hD0P53eeiEYzKoEOmTNrm9HPns/QNEPyxe36v96IYq4sf9+oyizoZbxyzfEIm6HZB97jic40Zj/3M3yPTIyjbzPJzRhCNDHwNAng17C0CwtPOgKdC9sl0aZdy5y+bT1CkxDWdVQ1DX3ZFDYODKA8PoGk7Uj/jMJ0W8LESEsSlz//bXjqwhXK22k3Pwb8wjs2nsIln/4QmrU0NHP3jIPru6dL97qBHAnvbI1ifSV1rRDYHQR+8YtfCOGj5EWVfYdA2a6if3oLRrNbUKiMoqORyRpNuJYtBr80dJxzMeiAo0sG55GRaWxZP4rsUAGN1QiO7OjFqsVL0NnWAk/zQIlMoNKk/UJENxEzQnB0D1c88G/84OG/4+TO03FS64mIJiKSDLFqV4X00JiUbcpORext9qph7pwXrRrsDgI0zTY9A7ZGuuLB1nPIlkaQyo4jbkYlOWTFqQrJrVfb7E7fu6pDD6lSOS9OF9Wyi0gkDNeuYpMZQtIo4q2nnwgzFIHLxJZzLprYdzGlw9DYGDZv2oT02ChCTNfhAnbIRNOKbiw9eQXae1rFzsuTpJ+zB+LnOExzBM/FxukpbOrvgzMxhQbbwXrTxYtf9nq84ZRzkC7NlvrP7kW9CxDgF6pwLI5ffP2bmLjvejQ0NW5n5xTUfOxXU3eR9rqVTc1jw7Tzp5RuHEpckB8qlt1d0/b1Kf2hCom4zKUfqbyTf6iCUsVHgGq727c+gvtGH0QqM4D2ppAkj2QW7Kkss2DPnchw/+Sw0DzY6TKyg1lM9mUQL4dxZEcPjl1NItMs7q4kMkXLV4Hq0BDTQ4jqJpgIclNpEtdOrsWfxh/CXel+oNVE55SFtr4UyqjM3sLA2HTu053dj3q3bxGge7OnIeqFkddLGDOn0OREAJd7muJDGHTx1vzPhPDoYG/3wsxChonRqSGUixYSsSRsu4xNZhgtZhonuKOAeapvU8Nw+bvxWdq+ClVBlCwesWghlizsxcDwCDbRJnB8DCG7ivzaQTzQN4rWFT3oOH4JjMYIPMYW2EmhSU1HPI7YypW4v2ErHtq0Ec868Qz854lnIlcu7aSFurUjAh7iiSRuu+lfGLz7JnS2UO20Y63Hu8MjzIWJi17xbiWpeTywdvacdixUCwWH+87qPNF7VC1RrcQDnuNQjcMDbj4W2txwvrSJ2RuF9jt0K6d7+OFaqLYcGulHqjCKYquFSDICveJLZGzmx9lDYPhZorRly6ZBPHTnWnTbSTxt8Uoc1duL7o42X/1kWZJmgENQohKmRMYMoVi1sL44gRsm1+OqsYdwb34Ipm7gzPZlWJ5ZCLN/kdjc2NqefIvewwWpZnsNAXKTsBeWnFxrI5txQ+PtmDAm8ZKpE9FbbYC9F8nLriZNNdF4ahgT01slCeWmcAQJI4vnamuRRSNOOvMViEdoKLwzt5g5/FbUPLjomSchD4aGsGHdOpHcuOUKjJYmrHzO09DQ2wq3+jifZ89FMtGAlkVLsbJjIVoiMTGa39Ua1f1tCBD/TK6En3ziI0hYIzDC0W0P53Bl6C7KRhc+/s3rlKRmDrjNVO3u7p653pcXtLOh3QkNg+mR1dbWti+He8J904ZnbxTaNdFYODBU3ht9Hgx9TIxPYmi0H9PZYdheHkuX96I3sRgePTMcD56kFX5iKwlHwrjlpjuw+boHsbqrB0uWd6Niurhnug/2xKYdyBKTEI5m07i/OIK1sTzuyvTDiIVxfFM3zi8fgTWNS3F0sg1Dowam3DZ4YT/h5BObpWq9PxEg0TU8E45tY3N4ADc23oW+6ACWlFvx8swp6HYa4elMfbDvi6kZks/JsS30N7QhjhSerW1A3ATGq8DG1CgiIV0SV+6t2XD9oWQIC088GtaWOKJhHaec/RQ0NTfCpW3NzshcjT/FDFrSAEuXr0JXexeKlTIsp6rct3dzc5jP6fqfXQak+xHajVQIu+pW00yccubL0NCQUJKaXYF0IO/T2Jau3iQz/EZCIyoG6lu5cuWBnNZ+HZsu6ZQAUa11KJdsJoctA5sxNj0IPVTBgt5WtLQ2SpK+SrkCZyc6/SeKB9WEjM7quI4kC6Q8hkHUKJanFMiX6/t/yRsjMXz333/DV2/5A05bfhwuWnESzlpyNJY0tcOAi7JVxHQhg6t+vx733zyBaPSJpch4omtT7eeCAMMnhKG7BorhHB7pHcIj8Q0IlTycMN6Bo6wOUUVZ+uNIKuYy5GPVZfC7cASZ1Cgecj00Ry2c7z6EpOliyjLQfsYF6F51lE80dqDfj9Xx4z8jMeHnn0bKpkmDaBeO/djrpk3ZP8f7sXzhUjz/pDNQsrZTuT7+sId1jVg8jofuX4srv/ZJtDcw8rZkNp0zJqbuIe824v1fuQYLujoVqZkzgvuhAQkNXRrp2k0VFFMOBIUB/+gtxed0Lyfhods5C4Pk0S4m8JZibBiqr+guvX1hHyRPdLdmxF7GumGgQPZFbyN6gB3IJJJUtdGbi/M71NRQxJpBDkcnt6BQnkJXbwta25tki6yKJYRm+/3am+/5zZSFf8TDhinh2/NWBTmrhLgZnnVcsC7VTrlKCUua2xEXt/yKpMjoH89jXSqELViAQuMiVCXc/M6+1u7N2au+njAConoBIuE4JtN9uP2+n2Bw+DrEO5bgyZ1nYVlkKTQan+uOnxPrCQ+4ex2YDLSXmsBdt92Ohtwwzjc2oCnkYLpqovWMC7Fk9bFwK/ueODyebSEJUNII497MKD7772vw2jUX4TNnPh/ZyuzwG7u36sOzFolj2fLw409/AmZqA8LR+Ky/O3NBhaRm0cmvxBvf6Wd8Ut5Pc0FvP9VloDzaqDDQ3djYmLhTMxgdXaI//elPS6ReBrijeoqpFBh/hmkK6I5Nex8SIcacYfoGJoZknqr6wvQHdLfmM0Y1ZmoC2rAwmjKJzJIlSyR44Be+8AWJl1Pfdn9ek5TRtoRxfg6FMji4FYNDm5CvTCLZFELPwk4YpoGAyDzeH9O9gQFJSsRghN8QLLuKjakx/L3vEfxp3b+Rc6q4/AVvk5DuTG3AwjmFSIwbEihXShgaTWPdhIONVgemG5ZBb1uAWIMfxZOGkzWp/N6YqupjHyEgnNYDbrv/D/jXPd9DyLVxYveZOKb1JMTMOKpetT6DxD6axexudcNEYXIU/7r5HwiNPIILQhvRGHKRsgy0rnkOFh9/AtwK4xjNbncg3kV0A+lqBe+956/oae3Cb174diTCEYlJcyDmczCOGW9owB9/cTnWXvNztLY+fgbuXa3R0FyUvCTe/ukrJHci6+0PNemu5qPu7wIBxoKhqolEhvFbKLH585//LHFvSGD4jAH73vCGN0h8GR7+jKMT5GqiNxIjGjMYGqUdDArI1AqMn0MSw9xPP/nJT0S1Q4Pn9773vZI0koSIZIjpDpgKgnmkmM/pQBXG0+GcGKCPcW8OxjI6Moatw33IlsahmRUsXtaNJbElqFQs+fHK+/6v9AyRMULiTr05NYabtjyCqzbcg/tG+yWA2Gm9K/C6Y05DQyQqAfUCrPkZKpcruOKaG/HvvjwmG1fAbj0C0aYowoUReFsHkK7laAraqNf5i4CrmZI300QFD9/yDXR4Op608Bw05puRy25CmpnO93OhizR/C+5fuwnG1gdxQWQzGkMepssaWtY8G0tOOAFOeX4QGoNJMDUN395wJ0pw8fVnvQpt8SSyVnmnpjf7GcqDYjhK3jes3YQHb/gjOprie+TtFCyUUYiXHfPMGULD+4rUBOjMo1dG9GUgOxZGMqaaiUH2KE1hJGPeo11EoJahCuqMM86YWQGlLUxdwMB2JD8MukeJB4PgkRDxl5JJN6luYh8MeEdixOB6TG/AwrFIKPhNnfUPVCHBIjGjiowSqIOhZNJZDA71YXSiH65ewqJlXehp7kFVsmBbksxxf62De8dIr5tT47ipfy2u3nAv7hnZIoT31N7l+MK5Lxfvp6XNfkRVqpmCCKhs25iM4bbNw3jjPYuBZScAYQ3IWkBaidr31x7u8ThkCvzdZUZuEXF4QGkM8dxGJLU8zIbnAnoId2RtON6BS02hMfPk8KNoH7gfz4k8isYwkKoAzU99JpaecCKccnleSGi4D3EjhF8OPIyHJvrxpee+Hid1LanlddrjXTqsGlIDUa46uOFXl8pnEEZyj8W7hu6hUI3gnOe+ehaGitTMgmN+vFm9erVEFmYaBUpqSGgoNWFqA0ptgnxRlN7w4KExMaUxfE6bGNprkMCwHaP1fvjDH5bUBbz+2te+JtGFP/KRj8grJTokQCQNTNFASQ7bMrs4JTsHktBwN0jgKIXiHBm9eL4WRkze0r9FiEzFTonB76oTFwgpZITebCa/36dOmxm6brz92l/g6rV3SSJASmQ+d+7LsGbxSixtbge9Tcq2hYJVlm/L3G/aYXm6jlyugNH/z96bgMl1Vfe+vzrn1FzVVT3P3ZJas2QNnmc8gzFjCGAIEBLIeyEkkOQmX94NCeHBgwyQEB5JuEm4hCSAISFMMTh4xNgGD7Ika5ZarZ67q6eausYz3m/tVsmyLBlLatlt0vv7uqvqnH323mefaZ21/uv/HxugMjTEL3UG8EX2gYSllrHAL/mxPNsO5cjHDT9lx2F/IUOTHgC3QsxLoYequMqvcPxl5dzwmWc7pNPWl3PUMwKMZg9zqd5PMuAjU3GJXX4rKy++FNesqmvotBu/hAvFPpT53JFJ8c2jO3jbJbfwzs1Xka2+fMbgS7j7i9ZVOBrl3u/8gHT/Dpobz42TpjYYXfPRsupKNm56VgFA1i0bNbUZWkKfYnC8733vU1gYwc0IUFi8KQLgvf/++xGsi3hRJCQj3DAi2yASAyI0KbICoj0lBoCkWIvhU5Nh+OAHP6gUusVAeOc736lSpkVOQfoTL4h4fwSzIx4b0W8SNe6lUESiQUDNohwuchBLqYgBOZ4aJFtIUd8cYcUG8XgklBJ2sVi64G+YYoQIRiag+xU3RsmuPied1PNcVte38tEb3sKtfVtU1pKkaQs7cUmkDljwxIlQoMQlRH07Mz5FaTJFpDhPqwEXt8V45yoN7NmFN/+ldACWx3LSDCjXDOhyLDX2zx7ljw89xdHMBP9X12Y2h+IUlaErKkUvf5GhSLbTzr276Co+TTKikS47hLbdQN9lVywZg0ZmSgQsp6slPnfwUTZ0reH/vf5N6hp6KXBwL/+RWpwRBENBhofG2fGDb9JYFzyvsJOuQaHi4/VvfN/zBrcMFH7elCydBWJ8SGhJPBW1Ig920WkSXSlx5YmXRlS9xaMj2Bi5yAToK0XCS2IUiSimqI0LRqVWJF1cOHAkVCVhKvHS/OIv/qLC0khISlKppe+lUmT/JAwlXiTx3rycZWJicgEnU5pBD1qKTyYY9FMpV1WI6ULf6GqGTFBhZCyOZqa5/+gzdCabuWP1VqrHQb61OaoLhBXXRtW2jksUiG0iWk+6evgVy1Wy03MUUlMEcjladZeuRISGZFytV2R/QvOpHoi1Vpc/l84MiDEDwsaLZnAgO8Mnj+7ka6OHaTdC/ErzCq6ONiBvtrXQ4ss9dvHQiEGza/9hhp75Ca0hh/mKS2j7Day9+jqwqy+gxP3Sjl6YtGXuPrX/EfqLGb535++xqbmTvFl+zgvESzuqV1Zvcr/xh8L806f/kuyBh6lLJM7rXPRrLkbTpfzRX36dU8XSlz01S/jcOB0vzek8FWKsyIP0VE4XwebI3+mKAIdPLmLAiIEjy5ciyZ8YMmKsCSmfpHm/1CWdzjI6fox0bhLXV1I4mc7YAk5GspeEU+ZCFqW1ZBgsGDI2/ekpHho6wH8d3c3O1BCG5/FbV92hGH4lc2nhMbcwIrn51oqhPDIa5YpJemyKYmqa4HyOZp/DprowDSsa0fwGjuNhCmfNyRo7SyH1pLYjy58nZkAwUxh+BuczfGZgN18YOkAcH7/VsprXJFqIawYF9+xFTk90sMhfJOhlBALsPnCEkT0/oSXoUKi6hLddz+qrrgXbXDIGjex6SDf46tAe9k0N8Vdv+gBbW3uO42iOh+8WeX5+3pqTZ1MkHuOR+35Mau9jtDScuwK3zI0m8i6+ELe98X3PM2hk/bKn5ufgDBJOFzlxzseDIdsLf4oYN2JVL9UimB8x4k41yi7EeMXDNTg4QGp2BIsC7cf5ZIQQ70IR4528H2KYSKgoHggpD0v/XIqHhw/yvf5dPDN5PGupaw2vW7NNYWQ6Y/VUHOvkJpRzRdN1NMOgXDWZm5qjODWNlsnQrnt0xIM0xKPoAT8i9Oecln7+OU0u/1hCMxDwB5mrFPncsT18duAZSrbFu5t6+YX6Dhp0P0XP4ZyETi/QPsqdJRAMsu/IMY49/QgNAZuK6WJsupq119+Ez3lWNPUCDeGsm9U8j36nQrSxmbetv1R5QuV+uVxe3AzIcymbL/Hlj3+EcDV1zlIItd4MIYOs28Qff/bbBPzPB4Qte2pqM/UK/lwMAUgV0gievdz7Sz1tJ2dDnY8Rd6ZxS5hLcDKiPSM4mYaWKGsuasF165US9nz+pVPe9WuaeiP8lz2PPidr6arO1fyZAvuuV2BfceULRkYUk2tFQkvC/VE2LbLTaQqT02jZNA2uxdpYkObueoygZNEtGDI/iz211u7y59KYARUS0XX+19A+/uTgk0yX5nlTYxd3NnTRFQhRdB3y7tLTivMHg+zvH+LYzkdpDNqUKg6BzVez+robl6RBIzjDYCTKezZfRyQUJi+p5c/xgy6N82GpjkKMWN0f4J67voSbHcGfPL+wk0r+18Nc/ep3n9agkXlYNmqW6tmwPK7TzoB4kiTMtthhqLGxcSZSQ2SL04RjHj19HXTrqxSXTKFYOue0w9PuxCkLxSgRYUjrlLCRhJr2TY/z1z+5my1tK/jkzXdyfe86ViQa0X0LYN/54wra0qRwymiGTtVymJvJkp+cQsuIIWOyMhqktb0OIxhQsWwR8TN/llDfKeNc/rk0ZkCOva5rTBXyfPHoXtboQf60bz1rQlGqrkvuFEzV0hg1igX9yOAoAzsfod5vKYNGX3c5fdfeiOY5ZxCpfPlGL3hFuab6Vq7F03VyleVMp7M6Gh6EY1GefmI3w08+QEsydl44Gulb0rgJd3LDLW8441CWw09nnJrlFUt5Bnbv3q0wQIIDOtcyMzPLyNgxMvlJtIBJ76oOgiG/AvuaVeuCppIqz9hxiQKRIZgsZGkIRZ8T+pO3HMt1KZhl2uP1im9GPDKmc5y+3hNcqIbhDyjNpkw6S2Y8hS+dJuGYdEcDtCSi+ENBZZQpwK9ymy/d8OK5Hsuf5+0kV0n3gahyaZpOoVpmcG6G8VwGx3OJiKii51FdwiSI8jIyMDrJgZ8+SFKrULVsvFWXsv6W12D4XFznpSf9e6FzRnBKruvQ0b2Kro4ebPtZL+gLbbe87tkZkAhCuWrzxY9/FH9uEH84fF4vh+KlkdDlRbf8Nm95x/uf7eiUb8uemlMmZPnnK2MGJAwlho2Ams8mDFUsFhkaOsZ0elQpYXetaqV1VYe6qVYqJoX5C3fzqhkyCxIFNsLsK2Df7x7eSX86xTfe8ltsbeuhbJnqIEjU3q/rtEQTKrxU9haW146QpvsoFKuMDQ/izMyQNCusjBi0JmOEI0kc4VpzXMrlU8MQy3iA2hwu1U85QmJ6iiKOz+eRci2C6Ixn0wxlZtU5It49w+dj3n0uMHyp7ZPo/AyOTrLvpw/RIAaNacOq7Wy49TVKFHUpGTQy75K+fayQJp6o54r2buwl6vlaasf51PGIEXP3N76KmTpMrDHB+cL1FNmek+Sm2996alfP+b1s1DxnOpZ/vFJmQHh1RBtL0t5FfPOFihDjjY6OMDU7Ssmco6ElxuqLJGOskaoyZC4cTuZE1pKxwCMjWUsnmH1TQ+rN+6rOPj52w1sUPsa0n2uAKAD3GW6qejjKvru+Qvjx/6C7rZloNIyQtQ847gX1Mr3QXC+vW4QZ8EEITxk0O1w/n/XX0R8x+N1clpZqCdunI/TwrwRoh+QcVB04NJqmyahgmTbeii2svfl25aFZalguyXSaqRT5k2ce4OYNl/Em/UbsJeZFWoQz7II3EYqEObTnEAce/B5NEnYSN+N5FDmPfD6Di65+M/XJBfHfMzW3bNScaWaWly/5GRCjRlTLReLhZA6e2sCHBoeYTo9TKM8STeh0r2tG02LKkCkVRUvmwnssxNMymJnhoaH9/Gf/bp5JDaNrGld1reFTN9/Jdd1rlfq14dMQfIztLXC91vbhhT4dz0fCmeeWHhsjVsB15xeqv7w0Pi805OV1LzADcjYG8dDxGPMMPkuML3hBdHeed+RLbPQqBII+FYZ6gWaW1CqxveY9jyEsXMvC7t7E2ptfS9Dw4ZxiwL/cAxeskuu5fP7IEwRDEX73stuUDtoyMPjsjozgvcoVm/u/8VXiehk0kUI4v3ut7vMoeXXc+vp3/czBLBs1P3OKliss5RnYsGGDknaoGTUz07MMjx1lJjOKP2Szak0vnaEOBfgtl0RD5vwurrOZi6g/yEcf/g++/PQD6EaAq7tW82c3vZ1reiRrqZFa1lKN2VfaPie0i+ti4OGe08bP3yMhdZQ3I8EUnDxbmgKo6gpfINP4nO5qP2obnPy79l26kvW136erWxuO1KnVPfWzVufk7U+tU1sndX9WfyevP/n7i9m2Vud0/dfaOnm8suzkusd/SijJ52nMej6+4Ib5K6IUPY13OEXebJdpxqUg5HnK6JF98iHHQx7CtfYkvOkJSeISKmLUGOKtqVQwVq5n7W2vJ+TXl5xBI4clrBv878HdHElP8IU3f5AtLd2kK8UTp88SmtYlPZRQNMb3v/FtcgNP09x0ftlOtR31aRrrtr2W9vbW2qIzfi4bNWecmuUVr4QZkDBULBrnu9/7DvVNYapOjt6+dtpWr8C2bATwa4oA4wUoJ4eWhN+lcFImknRnOQ7bWnv5k5vezq2rNtNT16iynERr6eSspXMdmoZHyR/niXITYSOunm3n2pZsJ5keuu5jPlugXDJJJhYYqAXwJ3+5bIZ0JkNLa/uCPtRLaCCez34t7W19xANRimaenxoFPqOFmdCSbK94/KJZpBeDWeqYPGkn5DiJ7VLI54hEY+q44fkol0sEggbyADjfN+OTujuvr2Icy1u7r3czq2+9nVBAx7GeG2I9rw4WYWMxA2NGgEdnR/nBsd28/5rX86Z1F5OplJYNmrOcX5FCONY/zO4ffovG5PkpcNe61n0uRSvKLW/85dqiF/xczn56welZXrlUZ0AkIEbHRpmeG8PnLzOFqZncAAAgAElEQVQ+McLGi9bQ2FRPsVBCCPIuRDkB9tX9yjV9OJ3iniO7CAWC/MrW6xTRWc0bJG5r8db4NRGNPClraZEGJriK3HyZTKGqvD7n0qzsj+HX8TyH2dks0xNZqgWN9pZeVvSuUKnDojM2MjZOJl+is2cV6zZsOuHxkoeWWFPKQeATtk+fWqc8OSoOvvB8PdNvGbNwgUiRsajiLTj8a79r83muv13XQzSw1PZqrAK+XehP2q6NTcYuMgKn+62o2E/aN6mLb6GuGjvi2RI/ysL+qvrHvy/s20ItaV9tenx/fWj8cPAx/vapLzNPhsvaL+ItLVtodUMqPVswUjIrambEOyOpxdksk+PD1EUFV9ZNqVhiZi5FIOLS1Fx/3LhdOh4bmc+6eJig8tAsrSwnmSXx0ExWCvzBjnu4qHs1X3/zB9VpaJ3Mpq2WLP97oRmQ+5EWCPHPn/5L5g8/QiRed+I+8ULb/ax1ft2jYc0d/PYf/fXPqqrWL3tqXtQ0LVdaKjMwMDDAxNQwFStDfUuE3vUN6Hod9c1h9u85wpbtG559OC7SoOVhKKKRIcNP1bY5lpnmweED3N2/i90TQyr087at1yEPKHj2pi2PI0nXvlBFHtbJuigN9fEX34XcxX3ilVngOimWSsyk0mSmK4S9Oq7ccBEd7e2YVpV9+/fz+BM7lJ5QR/dKtm9bRzAYZi41geB5FkIg0rWn9lxSLlWARMJW8vCWjnyeMnqOd7vwdPak5sJDVzLXItHo8S3F9ySGhaLYUhToC8aBLJV2HGUx1Iwc1fwphoO0Kg9RKXLc5KthBAhFosfbPant45lFCsWojB6Pk6I5KuvIOz7WhX05uW1pX9AvPpVlJuFFIWmTDqUHScGWrCVpWwzGhfEvhI+UkeLzETBCpHITfOXwV2mP+/nt7l9gc7wLBxfL5xLGR1h2QLWlYZoWs9OTuJUCF29aQyQSZWpqEpd5Vq+tJxqL4l4gY35hRs/xvwpluiw1ULDsjd+nKTqEzx96nGA4wl/d+ksEDIOCKcKwy+XFzoBczxJ2euieB5na+xjNjefPSSN9C5am7IS47c3PF64809iWPTVnmpnl5UtmBiYnUoxPDZHJTZ4QkAwE/Sq0JAzA8hALBPwcGxhFMp02bFyjJB/OZwfkWaL7JDQgEgUORzNT/Hj4IHcfEa2lwRNZS69bs51retfRE29cUO09/rA+n74v1LbykBevjKTQpueyTKdyyiuTiLXS07WCaCxCanKS/qP9zExPk0ql+NERk3jXRfg9k3IxB9V5gl6Rer2EgUWuqmH6guCPYmlhqlqMUDROMBBQRoljW4j7WNjMbcvBclz8hoZfwlllV6XLBnUPza3gs0r47Tz1Rhkdh5ypU/EC+AIxXH8UU4tiBCOEggECho5lVpU2lV9AGyLzYYvxIOdCgELVUanDrlUhpDuENRPDypHUxffhkbMMqpJj5I9AsA7XL+KdfgJ+g2hwoW3HsTE0IfzS1LjFE6MpEVGRFJHQZomgzyTglQjaBRqCtjJwik6ACiFsPYwWSqCH4rg+A2GIjgQNNf9VswhWCo0s+eo8IS2kNIYsFjSahOlZoki6bqj9sMp5uut11vV109DQRDqTJjs/QyxhUN9QJww2S4687kKdx4vZblT3KxzNPSP7+F9v/iBvXCthp2UczdnOsT/oZ3Ymzz9/4iPE3Tk0/+Kw0wcMCHddzx/8f1980UbmsqfmbI/ecv2XZAbScxkmUiNMzgzi6WV6VnbQ3telUkLljVX+Ti7ye8XKTnY/vZ+Z6TkVhhJNrHMtwv9Rti3u2vc43z28g10iGunTubxrNZ+86e1c37PueNaShJZM9XfcQXCuXV6w7ZRXxtApFYuMjaTJzlbwU0d760ba1rZTrZY50n+E4eFh8vk80WhU8f90dnUSDPVjurO0Rx1WNoUI2hqN4ThRPYxTLSsjcr5YZC47xXzFJu9GOJbTMLVOpq0YlUALeqwVPRjF7wvit12lDq55ZS5tHidi5WiPa3TEfQRsh+ZonAAB7MpC2/lChtncKIWqR9YOM5TXsWI9TJkR7EgHhBrQwjF0/PgcCTFpeF6ebfVTBCppehtDNAUdgk6J5mgQwwWrWqZcLpCdn2I2V6Tk+pmc9zNZjWDFupiqBjES3Zh6gmioTgF4HZ+nvFNRX5qNsRn08jR9q6IkjCoxX4X6sB/NsjCrZUrlDOl8gUy+TMkKMZUxyFPPdKCZUTtKIBHDsmcwNBsffvx6K2XXpWR7J8J36g7uuVjFAvWBKpds6qSno5ViucLQyAD+sEN7TwK/ETgevrsw4dYLdlIugYbDup+Hp4e4p38HH7jxrbxp7cVkl3E0Z31kJJyqGUHu+/d/Qy9MYJynFEJtALoGharG69/wqy/aoJFtlz01tRlc/nzZZ2B+fp6x8VFm5sYwydHV00ysLqLwMQL4rWEvzjRQeXgXC2WOHDrG1os3qrBILRRxpm0EGyGZJ7brPIfCWyQKjmZSvP1bf8e6RBOvW38JN67YRI+SKFjQWjrB7Humxl/G5TWvjMxZNpNjZjJHOQ/JeBvdXSuIRMJMpibo7+9HMDNS6uvricViC6P26Ywc6+falRGu2rpazSXVCsViSQFSq5UytlnFMSs4VhXPNvHsCk61pIwG8aJMZwqYeoTpgscTZh++vm34bBPL1QjMDvE/X9PDyhWdSMzHKS+0Wy6VkbYds4ptVhBPiycih1YFu1LEtmS9yVSmgBeoYyhtsyuwlUD3ajWGUtWjqzLK792xlubmBhWyso6PuVIsYZpVLBmzWcGzTDynimuWsSslbKtCsVRhKl/GF0yyP2VypOEKwq2duJZNsWKyWZvkN1+7mbp4DFwLs1SiXBQjqYhVXRizzIdrV/E7NhHH4tj8HF/MjfHd+QzvKUXoDEXpz7pk6tcTDIfxhMRjwdmk8DaGblMsOWD52bwiwZredpXzNDk1gU2BxuY6wpEQriOYnqVqSr+MJ/+L7NrwYH8lRyZo8KHLbjtxH3iRmy9XW7jDEo3G2PH40/zgbz9FazKAq4LR5z89gqXx1W/hY5/95llBCpaNmvOf++UWzmMG5KE7NDTExPQQxcocze1xmlrq1UlcrZpnHYeXMNRA/zC27bBuw6rneXRkqCdjZATzMp6fIxGKIoZMDetR2yUB+CZCEcKGX7G4mqfoM9XqLZVPlcFk+JTxMT0pXpkqfl+c9tYe2lrbKJaKHD3ar+Zc2JXFKyPGjGBb5FgseDpCZPNlUgM/5a2v2sxstkgkFKC9qZ7mZAyf51ApFTGrFVzbXDBubAsJNTli3DgOhg6GvpC6WyqUeGjXflbd8RAXbQXHs/n2l67ghq2/RbYwRSwSpqO5nqa6iDJgxKMkBpNtmcpgkjaF00T6EnyKKJfLnyVZZLkS9+15kivf/QRr+3RmMza7730r63peR35+lvq6qGo7GQvhVKvKIFPGmF3FkfZlzOrTVgaQhMak7Uq1Qma2wIMDD/P63zxAY8LH7KzLxNO/Syy6gUplXs2FjDseklBohUq5pEJiPtsiikaqlOOfxg/yd9NHKfg83hhr4c2BOqhaTE7PMxfYyxU3zmNVJU3eh2G4aFqJiYkGstnr6Gi/grp4lNT0NMVKmrqGEIlEXBkygqdaLuc+AzVdp+2bLqEp2ci8GLUK+7SMpDmbWTX8BvOFKv/0iY8SLI5gBMNns/kZ6wqWzvEMXvv+v+b6G247Y73TrVgOP51uVpaXXfAZGB0dUwKS+eIUwRj0rOnA8MepVi0q5eo5v4GqMNSqbnY/vY/ZmQwNjQll4JxsyFQdm6PC7Dt0gLsP72T/9DB/efuv8AvrLnleqnUsEFRCk9UlrP1S88oIr8zcbJrpySxmQae+ro2L1q4gFA4yNjbKAw/ez/T0tEoBFkOmublZvWstZAfJgzXE/HwG03yc7t57iXoRNq9/J7ZVYHJmlvGpOY6OTdFQF6O3q51w3MC2LPy2hevY6s+QMI1gkIZGmBkfZmjgMJXpEWZTM6y8ySMWN8CziNWF2HbReirlJsZTMxwbm6bfcWhpTNDd2Y7hesrgqLUrn37No1K1GBgaZnp0iNHBw1SnR0mlZzHe7REOa0SrHslkjEu2baaQSzEyOc3BwXEV1ulsaaSjrZ2q+ex4F9q38CvJiRJDw8NMDvczMXSEytQYGSdLNOzSUK+RyfpoqG/ikm1byc6mGJ6Y5pn+UYXv6Wlvpq2pC79tU7bK/MuxXfzpkccZLua4taGbOwKNxHPz9I+MUszOUJrLEemrUFfnw6q6FIs2+Zw8IK4m4L+ZtWs7yOdmGRg+Qijmo6O3QeG4LlRW3wW/4JdQB+LdEn6f1T1rFbg1Wy6o0S3kmS2hgb4ChuIPhnngX7+BPTtAvKHuvJmDa7sskgi+2CquvOam2qIX/bkoRo1gF+StL5F4lr5YbmyyrK5OQGyvnJLL5U7sh7DVLtz4XznjX8ojnZ6eYXxymExuAkcvsWJVJ13RHuVNqZomlcpivX16rF67gqNHhmlpaiAWClGVMEB6mh+NHOI7h3ewZ3JYeRIu6VjFJ25+hyLGO12mkohALtVS45WRDKax0QyZ6bLyynS0baZ1XSvFYoEj/Yc4evQo1WqFWCyupCWEc0auT4lceF6IctmjVBomFHqUlpanWLlynIsvcfivb23Hrmhofh/d7a10d7ap9OH+kSl++uAPqHMyzBRdyqZDybSVB2wsXabOnMafHUSv5gl6DnHNINGqEW8wyGT8BIIVzKomr2L4DZ2+FZ30rehifr7I7sODHHrqLlpDNql5W7VdETVxzcfwVIFWdwpvboiAUyTkOsQ9P02roWeFztycn0LZxLalbZdIMMDGNSugr4f0fIlHd+xlx4PfozMZJJU31ZirloR+fEzO5elwUxSnhgh7ZSKuS50bINrlUd+okcn5yc/7cExdctBJRCNs3bhaca7MFoo89ehOdk3+G3vrQnxFL3MoN8qmqst78356ZqYomPuZnJ/D79lEfKgMGz0s2V4m2azHoUMbiUZvoq1tHY5dYmT0MJ5eoaUrQTAYUh7LJZnZtFQvjtOMS+4uku3kuDbNLZ20tnYuC1WeZp5ezCIxDCXbbt+ufRz80d20JqOLZtAIRsd2dK599XsUcP/FjOfkOoti1DzxxBN8/OMf54c//OGJtgV0+Lu/+7t861vfQhhKXyll165d3HPPPeoGffHFF/O2t73tlTL0JTnObDbH2PgwM+kxbObp7G1h3cr2BSVs02I+v/i6S/I2m0jW0dSQ5NHdexjyz/OdfU/xdGoIoUK/qquPP7357Vzbs44VyWaV5SQpnGcjUfByTXbNKyOZOXPpNDMTOcySTjLWypZ1KwiGAsor86DyykxhGH4VXopGOxZ4VBQPi4BpxSszj2Xtor7+ES6//Gn6+iQ8o2HbAeXdcn1FRiYn6WlvRQs6uHaFcDDIpvWrKR3+EReFU+h14RP5XpGwn289PsX04C62dgXJmQFKtpDCQRabhlaHcEgjGPbhD8t5kaWjVTA8lsKgxOuirF+zkt37f8DlzQ5mXD8xzZFwgC+nhvFSR+hrDVGwgohO5/w8mAGLZL1HPuvg0z0q9gxz02UaG+LgVhQmq6Gpnq72VmYOjXFNYyPl+AKnjAQbggE/33hogEB6iL7GEEU7RMnyyGU9Ik02dREXzRNvjcvRQ6Pk0i6JeBScioASaW1pZr7Fz8cOHuCIL8w6dP4sFOHyqB+v0ceOIwPoZpZoNIjpBhA7SjA6Pl+FwaEWcnO30NNzGcGgj+npISqSAdYYIVbXonAzSzEV+sSBeYV8EYMmoGlkqoKXCnJZb5/iLnqFDH/JDVNejOaLVR74t6+SDJrgW6AzWIyBSrZkNdDJdTe9/pyaWxSjplKpKA2ek0cQDAaVq7u2bGxsTKkqNzQ0cPXVV6vF4hWR9MtwOIysP0F1PzOjUnLlBi7eH1FiljI4OMjBgwdZu3Ytq1cLeBGyWblZRBUmQMYhKb2yjbQtoEd5mxWiNnkzld9SX9afbGhJxocw00qd7du3q7akb1GCljZl3XJ58TMgnrvBoWNKQLJiZ2lojrL6okZct0F5ZS6EIXPq6II+nfvyA/zpl/8Ro6uJq9ZuVFlLr+pZR0+yEdFaErxMUQCjxzdeytH0BayMpryfCxlMC1iZjtZNtKxrpVCY58DBfYyMDKtzdsEr031CwdwW/hKfjuN6zM4dw7Qep6fnUbZsmaGzE2LHT3F/yMN1LCRN+obbjnDkwPt5avQakvrNtCc2k2wQtIjFXAXsQAC5zhU7j7QfCOD3GwpPky9blCywXSibUGx16VoF0aCjlKXf/itPc2jPexk4fAOt0RvobFxLvD6MoVWpEsDRbPAZ6JoAuYVYRyNgaCQl89oxKVc8CibkK1AKegRC0NxWVlkSdW/9LgP793Po0K20x19FZ/MKdC2AhNl0STXVA3i6ZEqBIcIDwjfjeSSCqLnLyr5pQYq2hmvYzGSgVLKIJmDbaz7P2OgDDI68ms6662lu6GI+l+Yjw49SSMb4o1CE63RDcrEoix/GEYeURiwYUB4h3XGxqxXK/hiR8KvwnOvp6EiQyaZIzcwQrTPobGxSHD+OTN5yWZQZWPDQuPzp/kdob+ngjstvomxfOA6pRRn0Em4kFI1y/9e/RXFkD42Nixd2Uvdgzc9lN91JPHZu+JxFMWoEZCh8IY8//rjycMixGB0dPWEc/PM//zPf/OY3uemmm3j66af5x3/8R770pS/xh3/4h7zxjW8kEonwd3/3d/zN3/yNWvfUU09xzTXXMDU1xZNPPsmDDz7IXXfdxVe+8hVe9apX8dd//de87nWv40Mf+hC//uu/zsc+9jFlgNx33338x3/8B1/+8pf54Ac/yOc//3n1liq/xQX/yU9+kjvvvJNvfOMbJJPJE6fMH/zBH/DLv/zLymj68Y9/zBe+8AX27dvHpZdeyt///d9z6623nqi7/OX0MyAPBTFMR8YHmC9NE0366V3bgabXKUOzWCwrYrLTb332S8XoFEI8+XM8j6JZfQ7IV9SuNzV38pG3v5cVXoLbr78aXR40loQdzOfUPfveX5otal4Zwcqk59JMTWQxizoNde3KK+MP+BkfH+X+++9lbm5OSRfU1ydpa2s/zlniI1cokp6boyEeoZTPMnjkIJeunyYezuGMrGRkbhWzYYv6pM3QdJpwS4betSXiTR7N9bD9shngO4yNf4cjAxfhO3ILXQ23ks77IWIxOZsnV0WFmQ8cyzPlJanfdiuTVRcci5Bn4roml2wv88BdU6zbWiKYqLCqDy6/ZgyHrzA6/HX2D1xCYPrV1Ecux3HjaE6eQFBjOjdPKm/R3NhA1osx7q3kslUrMcsGxYKJplfZvrVK/z0Wh8dnaFuVp2NVibWXHMVxjzI99k8cnLmOSOYXyOcCGJ4YFwFCmoPjWaTKOkdmTY5aTbRvWAOBGIW0S1tjgjZDI13J8oPP5JjNFOnsMFmxLstE5RAr+g7w2NBXYeB6DN9a3mW10l7JcHF9hJztUJVQhyZZci6W6RANQsYqM17WcJu2s+LSm2lt66WQzzIydgA9YNPek8RvCGBbvEg1U/ulOdd+nnuRB6Wob3/h6A7Gimk+uvXO45mRy3N8Lsc9FA5x5OBRdv3XN2lKRBYt7CRj0XCwjXZufu3bz2VoaptFMWrE2yIGyF/8xV8oo0beKuUmK4aO3JjFq/Jnf/Zn9PX1qXDUH//xH6s3I8Hc7N27V6WVfuQjH0G8OGIMXXLJJfzO7/yO+v7www8rj8+nP/1pZQht27aNN7zhDbzlLW/hHe94h3KhHzhwQHlfhG02k8moHRNApHh1VqxYwbFjx1Q98c5IWEyMn+7ubjZt2kQ8HldjFQ+PeHTEwyPf/+RP/kT9lmXL5cwzkEpNMTYxxGxuDCNos7KvixXhlYoYr1xeXAHJZw0ZP5KFNJCZ5p6BZ5grF/gfV9yOXzcWBP5AeWGu6VzDq1dvZc++Q+w/dJTV61ao7c68N0tjzYJXxqfkHmpeGcMXp7N1M81rWigU8+w/sPe4V6aqzmFRLJftxNsof5oeppSfZWXUZH2nTl3QpK4zirt6MyE9gGu5mJUSlVIZc65CfqxMoFCicmSeJ+7PosWyePEsia4cLSvn2X6VSVfnXsZTe5lOfY1MIMzO0pW0rL2MQsUinIyxstdhnc8j5Ae7WsaqlBVviyup4Lky6eECAwcLpKtp9nfmqIQytKwosnp7jitveoKxiScYH+mmEEtw2AqRydYT772BaqtBNhrmtav9imAv6HNZ7VYVT44lXo9cmewzFaKFApmBAv3FDKGGHNRlqe9JU9dxH4nu+8hNrcQLxzhcLGBWHEbTday5/t1c1tTAtqqotjvKC3SxVaFaKihyPadqYpYr6LaNVrWZPVgkWirQvy/DQCmFHXqa+dJeqp5OcxIOV2xE2sizNTR85EouRaPARF2VGaOPhs6bWNl3EdgmY6P9WF6RhtYYkWhEsQEvA4EX/xqMGgEemB7i/uF9fPiGX1QEeyJUuVzOfgbkGWra8MA3vkbEzYFe9yzN9tk397wtNMPP2svfQEP9s06H51X6GQsWxaiRB3/NYKn1J8bJe97zHvVTjAQxeMT4kVhczUsiYafvfe97JwwMqSx15KYsRcIYUkcAuwI4FoNGioSFVq1aRTqdVvXFs3L33Xcrb0xHR4eqI31+5jOfUX0988wzXHfddeqmLx6FH/3oR8ptfvjwYT760Y8qb44cLBmb9CMG2I033qjGIeGn5fLcGRDDcWx8RClhu74SXStaaF3VreZL+GQWM7xUM2RqEgXC7Pvw0AG+3y/MvsPICfyadRerUMLJ4SPZTsJL1UKeruOkfJl0jrq6+Inz67l79fL+kvH6RRvHcZSRPT2RwyoZ1Cfa2LKuF0mdHB0d4f4H7iWTzWDohjpv29rCyisjKaqK7sQXoVg0mZp9ivzoIJe/5kZam1tJRkNonqMI+BY4VSoYAU9hXPyWQdAKUGdHcOwEXU47VtnGNj3sIZg8aJKefJBrbh9BJ8S6jVNoRoCd966hs6GLixoihPya4pIpzs9TrZTQJNSDRkAzcIwA8WCISEMMz7ZZYXdjllyckkvlGY1Hd41w+bseoK1dMDdjrN0wSnoeHv76TVwRWUlva5D6WFCFisqlAuViAVGfkKxmwUiFNAN/PEjCCuPY9XQ7HVQrNo7lYR32mNtjk9v6EFfdOEj5Co1wxGVuFvZ97bUkMhaFygTtjUkSsQiGF6JU0jBEHkH34w9YNMZ9TJfz/O+JwzyszfD+piYMM0FXMoHPEzJAj9HyYfybBgkmfAQ9KBb8aJpLo6+IO9uC5b6Bra2XK0zS1NS4StGOJ4O01DcpD+Yybmbxrz/xw0R0g2OFLF84+BOuX38pv335q8mb5cXv7L9Ji2EJO939Q2YPPbloUgi1qZOMp4IT4ebXvbO26Jw+F8WokRvqqQ9/0xS3s0u5XOZ973sff/7nf65At+Il+f73v688NYVCgd/4jd9gx44d/N7v/Z4yfGSZYGSkiFEjBlN7e7tiOpUwlISwBJgs4aTW1lbV7yc+8QmuvPJKvvrVr6rQkmwrIa3Pfe5zymCSsJN4ccRzJPgYqS9eofe+971qG3nDlbHKOjF4BPMjxo6EqWoG1jnN7s/RRnI8jxw5zFx2Alcv0thax9ru1hOGjIhILnapC4YRUTnRWnpgUAyZXewWsK+mcXnHaj5109t4Ve8GuusaKAmXiQj3nFLEiJXju2p1D8eOjrDt4k2n1Hh5fyqvjO5DZTCNzJGZqRDQEnS2b6F5XTP5fJa9+/YwMjKiMjXi8To6Ozqf65XRgti2QT4/h2k+QjL5GBdfvIsR7+00daxgcGiAcrVKLByipSFBQ7JZZRWYiiyurNoV8jzHklTnBe+qQGTSuXmGRkaZmknxk7+t0r5RJxbyMzdr097QwR3XXM5MPstTByYUYLYhEae9OUlzQ4vimBECPlsR0Zm4igvGUkRzoiItWUqz6Tlmhoc5/NQMZtLj9b/sJz3np6urQixkcdWWi2hPNjI6doz9hSJ10QjtTUka6luUAShkd4pIT6QyHBm/qdLK5YiKfpSMf3RsnOmJMX76dxaxzjBr10BjYwXH9ti8Lsmlm9cyODnE0dEUVcsiEYvS1VxPS3uz8rRUCzm+NvgMnxp4iqOlDK+KtxNKNOF3PLLz88xNT5GbSZFKp4n2hFjVIyzBLj4qzM1FMM1bqYvfQF1dE7ncNJMTAwSinkrR1jUxYp9/zr68Z+TPT++Co6k4Np8/9FOaEw185pZ3qJcfy5Xjs1zOdgYCwQDjY1M89Z//TkNdQF1jZ9vGGeuLvhmw9uI76OxoP2O1F7NiUYwaMSA6BW14UpE3z7a2NuURede73sV3v/tdZVgIe6l4WuQh2dLSoowPwcS8853v5Pd///cVmPhTn/qUakmwOlJHDBAxRGT5vffeq/AuEh4Sj4+Ai8WbI0W8LFJfivQt20uR7QUgLF4gAQuLASX9S6hJcD2C8RGDRvZD6kjbMn5p6wTDqmrpv9c/4XwZnxhjYmqIQmmWZHOYVZua8WkNVCpVCvMXxoUrcy/GyJd2/5jvHHySp1PDKkPpqq41fPKmt3F9z/oTWUvijSkJo+0LHBoxjhsa65mZTjN0bJS+Nb2nJeV7gSYWdZXsn2gwqQymubRi+xWsjPDKiFdGwLZDw4Ps3r1TeSPlPJZzWM7RBY+MeGXUe6jiNykWjxGNPsb27Y/R2jpDIuFjvgRjuwO0tjYplk9LCN9m5kjNZRlJzZHLzNIYj5Coi6LphkqdFiBxwAgwNjLC0MFdzA4dxMlOEqpW2NrnI1mv4bMd/H4Xz3QJBf1sWL2SDau6mMvkGUvNcHAoRWk+T1hzSNTFicciVCwXS6VvhxST78ChfUwe3UtufAC9kiZYcJlP3FgAACAASURBVKmLiKdKIxhcEMNcINn1aG9por0ppNh6hSdnfDZD/2gKq5QnEQurLCRxWVdMR7HuBv1BUuOjjBzaTerYfpxcirBZoq/ZIBIXPI2E51BaVM0tZYJGkPUru2FltyIsTE3NkZrMsnfHTg5EbL5eneTx8YOssnT+sGE1l8RaGB+fYG5ymEp2CqdcIOh5NCc0mpslW6tKOg3j41vw+2+muWk1liXG1SFcTVK069RxFHLIZYNmUS+r5zQmD8igpvP5ozsZKWX4yls/rF5+MssyCM+Zpxf7Q+5ZaAb/ddfXMEoptMTiKHDX+hdp2LIb49Y3vLe26Jw/F4VRWDwggo+phZVkNOLhEK9LjbtG6NiljoSQxHsjb6hiWMinGCVSV3AwYpjUsqBObUOMEAkZCUZHbvJSJHNJjBEJHUnISdoUnIykq4rHR8JK0p+0JQaKYH3EwJF+e3t7lfEibcgYpI7si2xfa1seJGLo/HcqExOTTE6NMJMewR91WdnXTTDoV/T0lmUrg2Mx5kMuFAH6CheMeGRqb0/C6Cpg3nd/7+8RrcK3bLgClbWUaFJU5qK1dLbMvuqiBHY9vY916/uIxaPqeC/GfrzYNpRXxvBRKBQRtt/cnLnglWnrpbGxiWwuQ3//EQW4FkNMrgX5k7HLuSn3FZ8vgGUFyOdz+HzP0NLyY1au3MOGDVUiEcne0bEsnalZk/u+9n4+8N7fwSumlDGkG4bKIkpni9z7r5/l8mYLy+fH9jSqjk/hOr72SD+J9H46Iq7y5lgYZHMaTddZvOnjNoWcQSBoUcr0Ekr9K7GEpqQLxHvmk/YDQe6+619oSz9FIplUekkVZ+GGKNlEB3fvIFCYJCKXlC7pzTpHUx6rf7PK29+tkc9pxOMOsxmXiR2/z/b178U1U8rDo8bvN5ibmmXs/n8kSglH82O5PkxXQ4jAfrRniMD0Xup0e8Gbg59KSaO4wuZNn3JpjEEoJPw3cGznrXTrf0qiUTw9JXy6AcEQe1LHeM+//y3PVGZYEYny/nCMbZ7wm0D/bJbi1DBheR3UDDV3pZKHv9tk4x0mUxO9VKu30Ni4Fb/fY3p6TKVoJxvDxOtiy9IGL/ZiOc96MSPAvVPH+Pt9D/M/brqT37/qdjLlC/MSdp5DXfKbywtmNB7j8Ycf5/5//Aua64O43uLStBi6R9Oa1/LhP/rcec/Honhq5E3yZINGRiU38JpBI7/XrFlzYrA1z8rJxoIYHKd6RU5tQ9q7/PLLT7QjX+SmXyuSXip/UmqGiXyv9SffJT28liKuKp7UhuyHGDG1cnLbtWU/r5+zM3OMp0aYy4zjGWV6V7XTurJH8ZUsKBIvTvpjzZAJGgtg30OzEySCERrCIlW/4IoXI0fWf+VNv65UskW+QAwZIcc716wQuTANIXpb3cvA0WG2KW2oC380ZX+VMrZkMM2mSY1nFFamqb6TLet6EL0q8co8teNJ5TmU8+9Ur4zUMYwwpbKHZY0QjjzC1kt+zPr1szSdgqcLhRxCIRGNhJbex9m772E6GzbQkBQ+GNFSsgj4/TQn46xstXAkbfq465eIn0ayrK5zCYZ0xdXiujY+4ZoxLGVgJpMLQqKlwizPjN5Fb+EWWuo7MMKe0n7y6S6xeJxuvY6WhgVKf8nIxq+RmilQCWQI1PvIm2JICTDXJRj22HCRiDk6JJMLeLpEHPq1BzhwuJf2hs3Uq/GX8aqWUmRva4zTZBi4PslpQymCa4bB3n3ztCXBM6JUbA/dBomMugGXtiabGvNNOAjJ7h+x78CHiaXfwMqWK5j20nxyz718uf9JmjQf/09jK6/SdYKCz8JTzMGRnIYR9mPomkpX1x2HildhpphgdPR6YuGraWyMkslMkZufIRzX6OxsVPITyynaF/56kx6CmsGB3DR/v+8Rbtl4JR+67Fby1WUczbnOvoSdZmdzPPzvXyEZ8S26QaP5PGyi3PzG953rEJ+znbFz506FXXnO0uUfF3QGxFhbt27d84y4C9rpaRoXccKR0UEmpwZx9DLtnQ2s62nFdhzllSkUFudGcKohI8y+Dw4f4AcC9h05zIeufQN/cPXrnnPjEeNFwMHikZEQ02IUcfk3NjcwPT3H8OC48kBJiO1CFDnGmu5TmDDJYMrMVglqdXS1baWxoZFMNs3TO59icnJCERGKbIF4DqWIV0Y8NYYh4RKPqdk0udwhGpM7qIvuZ02ni79Uz2PfaiQQsAmGLZJJE3QT21+gY4VJQwu85V37GJ38DQYGNjNw9GaawtfS1dpNwHAUZ4oISVYqZaWu7foMsqkKBV+cXHI1BcLYho3hmlSSNuVsmacemaeupUpjq0tTc5HY677AyNG72DtxNUHrFtoTW2jsiBMQ3YuyrvA52UJFeYHEynp8sEDea1V6RpMlHZ9rotsWvqBJerjITnuetm6bunqIBeGq23aSmtjJ4NAWBgZuoy16De0tXQQMl6KnSIMR9WwxaoTPRrKNNNcmIurXYkl5kHc8rB6Xjbe6ih/HcX3omqu0llrbbFrbHyMz9xi7DmzlF39cTzpX5P9edQUXTw2x2ShREFyGEBaqXnwIA3FAGIHFXW5WmDED+PuuZf3mV9HY2EGplGZ07DA+v0lrVx2BYFCxAXssY2cuxHV2ujY9z6XoOtyy8TI+ceNbFcmevCjVPMGn22Z52elnQF1b/iD3/8dXIDuMvz7xHOHf0291dksFIBxp28Lmi7ac3YZnqO2bmJjwJE6/XF66GZAHlmQQSdhMQmkSInspi4CmBSdTtTM0tsZpbq1X3QtORh78i1HkYggYfiUEKVpLYsg8PHyQ/+zfxc7JISUaeEVnH69dvY2bV21SnhrnJTgPxcASr83up/ezftNqolEJOy7O+V/zyghWJj2bZTqVxyrpNCQ66OroUQbK8NAQ/Uf7VXhUvDJizIh3UQwZGZcISooxIxk42dwoupkh7FZojM3Q2xrGsBtxyiFEehPHpFqWtOySElMUA6VkZrGMNMQzxDoyNPYUCTYUaemA/HSC2ZHrCbk3knr0IbZ1aIzqXRihKJ4WQPf7CQf96tjoroVllo8LV5YwCxWy2XnmrQxeJEOsc4767nmMRJHu1Q4BDcaOboDS7Yzu1dlaeYZcpJlqpA2fIrvz4zcM5SUKiPquI6nSJZUpZVbK5OdKFKtZqnoGohli7VkSHUWC9RU2bbNxbOjf20YlfQMR5yrqjj5Go38Wx9VBgMdVj6zp46lDY9TrVaqewVShCt1l1l9r0dJmUTItuldV6Oha8PdVS36CAY+K6bHnsM5DA0nqSnHa7K2MHZqjNShkfn40OSaaj5DfYO/QFCHfMMWARsZYT8eam+ldtVZhhSSrSVK065uiRGOSor2sor0Y95KzaUOuIfH4rl+9ka62LkzLUi9Gcm0ul7ObAZlLCTvt2bmP737247QkNNwTvs6za+tMtcVL4/pC/MIHv8BlV1x7pmpntXxRMDVn1eNy5RMzIAzJgvERjhEBNl/IMjY2zuTUMLnSNIGIS3dvu8IcVCuilbPwQF3M/nWfj/H5LPcN7uOe/t08kxpW2JArutbw+rXbua57LT3HMTJFq4olYY6X6F1K8FdzsxlGRyZUNpQYmedTxCujizJ2oUhKsDKzJiFDMphWKqNldnaGQ4cOKi4n6UfCqBJqlRutGDNSNM3AdUMUClVmZo7Q3vEjyoU9NFq/xutuvpJYNIpbrlAu5iiX55UqtDDTKsVp63iWkWQYWRaOaVMtWxQLckOvUMWmfms/V751P1OTMDYaZG4kwPDeX+D2V7+Z7sYwAc1V3CylwjxiZJjV8om2lYq1JarWFq5pYVcd5udNLKdCrmzha8hwza8+RrLJ4vBhKOXCzB2Lk059gFffcClNsQCaa1Euzqt0bGlb/hxzQSlbMqRU5pJq36ZSshSDr4y9aDlE1g5z1Z27qJR1cnkbz/ZTmIhy9MnrcctN9LY3kEjUMZuvKKVvQ/cpDh7brKDZZSqFCrlckZlsjrbmEjl7hnBnmWK4gBm0iDf4sEw/VlEnlqjiaibjY2GqZYNI2CMW8aiW/Yo5uVydZzrfTCD8ajo7thP0a0ylJlSKdiwRIFkv4XCfwjCdzzm1vO25zYBgIrs6e+lbuQbXcRbdq3Buo3plbiX3yVLV5p8++Qn09GEC4YjSi1vMvQnIO0nDFj7ymX9TId3FaHvZqFmMWTyPNgQ8Lenp8ra+cuXKE5ig82jyxKZCjDeZGiFbmMLVS6zs6yQUCVItmwoQvZBBc6L6on2JBUJ85/DTfOj7X0LTdSRr6bVrtnN97wZ6E42KW2QB7CsZKy+Ut7RoQ3peQ4GAnwP7+olEw6xY2XXW2VCnemVmUnmqRZ2mZAedHT1IuOHYsQGV8ScgePHKCVZGcFvPemV8+HxBTNMgl5tB13fQ3PwILS0DXLSlgpW9mEL/R5nKjakbtPCoCE6lLrLAOaNSmq2KMg4sMWhMU6VQy51HMB+SIJUrlJiYnONHT+7hjt98ik3bdKqmS9X0mNn15/i8JPl5yQw0aKmvo7U+TsgQ8K+p0qXFaFJ/lrRtKuVsCfUIzqdStZmey/LTJ4Zo2H4/d36gSGo8TEtHkcxMOzNP/zm2W6JYLql08tbGBI1xkUJAGWVCnOcog8zEVmM3kZCYtC1jz8+XmJme5fHHD7H1bT/hitt0inmdppYi93xrG2uT/5N1q5qUQeZUSwtGWamoDJoT7VYXDKYoHrZt8u8zkzw+n+MON0yuUMbRPQKdY/RunaSQlwxIm2jUVsekWNKJxS1iMYtMxmZsrAHbvopE3bXEYwly2VnSuSn8YZfG5gSGvnBsn3eyLS+44DOg+XzqGonGE2xav0W9MIinYbmc+wxE43G+9S93ceAH/0Jzk4D+z72t020pXhrP5+fW93yGG2957emqnNOyRQEKn1PPoLKS/uEf/oFUKsUVV1zBbbfdxte//nXV3PXXX39C36nWvrxRf/GLX1SswFu3blWSB7JOpBS+/e1vq6yp97///epNWNoUThzJbBKDQepfdtlltaaWzKdkaMnYxsfHFbuycPKcmh5/NoPNZeeVEnZqdhgRJBQBybWrWhcEJKsW+WzhbJo7bV1x5AqQNyBoVKBgVpRUQc3BK4rYaxvb+PStv8RlXatZmWxWWUuitXKqnMFpO3gJFkoW1+q1vex++gCNTfWEwwvp0j+r65pXRjKYRobT5OdMgnqCrvYtJPuSzMzO8MSTP0WoCySsWKMdkHZrWBlNE60h8crYlMtHCAZ/wsaNj7N9+wyS1Dc/70e8vDZBVnS30bemnvl8gdTMHMcm5tQQw6GACleJyrXuC2FoYfxRjWjQoFgqsu/oAAMH9zI5dBgnN4Gdr2LYHuGogPg9SkUHQ3fZtm0LZj5NajajUr7HZzIEDQN/yMCv6co40n1RjECcYFQn4tcYnZjkyL79DB3eRy51DHsmR9sal0DAR7zOUunSpUKVxvooPX1rKGezTAiOaSrNsXFHpYKLiKQYXpoviOYLEAhrROoD6p5wdOAog4f3MTdyGDM7QbBYpd7nEo4J3tglk4X06Eb8zT5+uvMZFdJqEoOsoY5EUxyfZ6sUcLNawS+p06bJfdODfHriIE+Us2yJN6CH62moRMjliwzvCxNs9NHRbaP5aqFIl3DIw9DKTE36mZi4ikDgRjraujGreYZFRVur0NQeJ3Q8c7LmdftZ59Dy+sWdAfEKm5K5qsHWVevQRTpF4pXL5ZxnQM7pwweOsv/B/6SpIbboBo0MTIwaJ9LDldfecs7jPN2GL5tRIwbKr/7qr6o32FtuuYXPfvazKl1bHuii7SRp16LyXSu1+kK4J/VFC0qwIVJHiPJ+6Zd+iUceeYQPfOADfO1rX0PkFYTk7+abb+Y73/mO+v2v//qvteaW3Kfst+ybSDsIg7Jki9VICH/WYAULMzI6zERqENPL09qRZO2WZly3iWrVXBSGX/FMSPq1gHcl/bp/LsV9A3vYPTPOH1/7BlqjCbVcxiq6S33JFjY1d2EqHplzz1r6Wft+ruvlLc7w+5WXZuDIEFu2bzxjyKDmlRENpjnhehnP4FQCLGQwdSsg4pH+I/zkJ48pagIJLQmzdc0rIw87aUPXg1Srko6dxuf7CZ2dD7Nx4156e12OJ+3huj4kg0nToSpCi66BZxWJhIKsWdnDGjzyJYv7f3g3+sTjaEYY1xMm7BhtDUlGqwbfvfdH9LqjSndpnV/HnzQ4ZPox/RVCAY+gH6ZnBYCcA0+Asz562pvp6WpTxumPH9vBsUe+SmPMT9XW8ftD1NfFaW1u5L92D5Lvf4KYk6NN8+iK+Mkk/FSMKqKum0i4CD1UsTyPUy6B5Sijo6+3k74VXZQsl2985UvE5/sJRaJYtlA6CClgkmo0zsMPPURp8igBLBr8OnrYoOoGlMZTxG/jxX2UqlBf72fD5nWsnW9gLptjZGqOkYPHiIdDincnpmnUh4Psc4t8euAJvjd+iN5wgg+EV7ChaDNw7CCl/AxueR7dddA9iEQdkatC1yEarZLNirdtHaZ5C83NG9B1m1TqGBUrT6IxTF2dXGOeAgKf63m4vN35zYCAwwOazt8ceZI5De6+9FUsqhjR+Q3vFbm1vIyZtssD3/gqUeZBiy2qbp9MikCcPF+A6+74VeQFbTHLy2bUiF6TyBeI9pO8/d5+++0KPCshmD179vDQQw+p9GqZYCHvE2CtMAmLiOXs7KxiChYBzA9/+MNKLPPIkSPcf//9JzhupI5II/zar/2aykDZtWvXYs7bBWlLYpgXXXSRIlwTPh7BXoj8xJnK8PCIMmTypWkSTSH6NreArx6zalKQPNbzdBfWDBnxyliOzdHMNA8PHeTu/l3smhzCh8e1KzaqcNLJY5TtxPCxlngapW3ZtLQ1MTM9p/A1PSs6sU7KhlJemRNsv2nF9hvSk/S0b6c+KV6ZaR5/4icnsDJCFXAyx5IY4uKVAaHedymVBonFHmPz5sfYuHGK4zyR2LaGLenH8mQ9XsTrNV+dYGJwD6u71xKJGeCWsR2beDRCb1Md2xNNaKI6LfJ8kt1h5Hh0bIZkYYgrVvmZMyOKj8WSB3XYISmM/IIvdnzE4h7p8h6mJq6nOV4HhoSvquihIE31Cdb1NdLREFzQIpAgoWgtkSJ7bBdbY3l8/jAlG6qixO14JFpk7AKMXQC9O67F9NwUG/SN6IaFLfPq8xGJxOhrSXJJZzPRmDCHS9sCkK4wkZ6hqTyMV+fDJqJSssXlreQQjAXGUZ+GUuRW2UQVU3mrmhuStLQ04dg2M9N5vv3F/5+WLh+fM10eoUiD7vDb4TiX2Dr9+59k0sqh+zzqNB1fQMN0dTRRBceHYViYZpXR0Q7y+RtpaLicpsYgaUnRLswQjml0djQqL9xiAcxrx3z58+xnIGr4uXvyKI9PHOH3br6TkOBARENjuZzjDIg3N8p/fev7zB15iubGuLr+zrGxM25maB5lo5nrbnrdGeuc64qXzagRWQXhj5EHhxR5uxXCPCmyTnhm5AGxf/9+xTYsApcSRpLlQrInrMSiJyXbSzuCTRHPhjxIpAitvEgnSJFlYjC8UopgL+RPCAtF1Vy8NjXOnMnJFOOTQ4ghg1Gld1UH3cEFhtxSafEEJOOBELbnKokCMWT+U9KvJwdVZszlHatUquR1PetZmWxCwk3mSeR5r5R5lnGqMNS6lTyz8wCNjfWERSNJEwCvzezsHIKVscqGwspsXd+ljIrBwWM89tgjKlQi55x4ZeT8Eo/MgldG3vYXSPJyuXk87zGamn7MVVftoq/PVIy2jiP4C1ulFufzBoGAp7AclqVRLBoEgy6tPcco2b/OT49dRp3vRrrqr6C1sRmfoasE4aLlYZxAJfkIabq6RtqSQfwGRC0N4UaZyXsk17r09PgoFA2qFR9N9Ta3v+O79O9/mqHhG2gM3Ex7w2qicSGs9FG2hRNHSBEXjqbm07E8H+FggKgoVuLDKQsHjIuZ+D/svQeUXdd1Jbhf/jlU/coBVciBIMEsMZNiTqItkqaoaImWLZvt9poeyz3TltXLakvutkey14yn13K3ZbUs2bIkyyPLkkhaNsUMiiJAIhBEqCpUzlU/hxdn7fv+BwpgASjkKvJfrML/L913373vv7vfOfvs42DzFQQ3CnI5FdGYg6uusvELfBF/+Z2f4s6rPo3uriahkcO3aNv1hMVGstwjxEPBAZJ1qLqfbJOAXHBvHEDVPPTtlVAOKXDLMqYzJjLzEqB6gEmQxozgphgDKazg3zpUPKtmUPI8PKEHcJ9mIKUqGJ5Lw5DziIQp+kcjknfkpZ6PoWKhgumpMDKZ2xAM3oSurkYUC3MYHB6ArFto7oghYDAlRV0N+GL/xgmhw4qGt7Iz+Nr+7bjn0hvx76++A6U6oDmrodGNAAYPj2LHT76HhjhF9s6qukUP5gsbxfuuve1xRMKhRfc5m5UXbaanTgvF9772ta+JfE7M0t3d3Y0vf/nLwoRPV8zdd98thPK+/vWvi5QFDH8liGGG7m984xsCuNDSwwSUf/EXfyHWM9UCrRy06jz00EMiQ/fhw4eFpYcTTg1EnU2nXahjCWaKhTJ+8YvXkM2nYYQ8aCEb7V0ptEfbhUWGwnj5BdaFs20bbzhVVvDtvdvx7V0v4fXJWtSSn2vpxu4NWLVA2bcmiFfj05zt+S/08XRDkTRM1eShoRGRQmF4cAK5OQtBNYnu1ssQi8cxMTGOV7a/LFSveQ+RK8M0Gjyekgi+VUaGJPkJEbPZUYRCL2H9+hfR0jKMVMoDA9yo+Ds+HhSpBnTdgWnKyGR0BIOO+OMyQU4o5CCVctDTayMUfQnl0ksYT7fiwP5b0By9BzkmyIUBVdbgSYwb8yA7CoKSik5dRjnvYkq1kVsnIblFxvvu8hAKSJiaUsU5KdAXCXvoWjOObP6bcKzvY/folQhMPoTJUQPrTAOKrYkwdAIMWt/KlocGxYVSkjAhuSivchDeAtx1DbB5mw9qMnkdQ0MmxgccDO7N4LmfPYU1qZvRs7bLBzWnGGACGRp7JE/o9QmBO0cGMv06rltnIqQ4+PFuzmhUKT5amaoZmCxmsO0n/w8m7Bk8rEbwoZCONqpTex6yHCeZFhnyeJgIE3Blv98YJfXzVyWs3nIVDO1WtLauArwSxsYOwXRzSDZHEAnHhavpXEkeHG15/duZ9ABTIGTtCv5s38voSrXhy7c+LJTJbcoinEmF9WPEb5wq2c98+2+hVaYhx85tKoRaF1MnqiA14ua7Hq6tOqefFw3U0LXy13/91yLRJbkvtLwwDxPLLbfcIrJuP/nkk8L6Qi7Mli1bQFIxQc93v/tdYcX53Oc+J8jETL1AtxQnGHJzPv/5z4u3NuZ04oRDy8+ePXuEW+vyyy8/px14vipjpuvRsSFMzY3AUjOINAOlYlEkC+QknM8VT8gBWUqbaq4l1/NAHZkjDwJOkJKEfx3cJ2aWP7z1EdyyauOiQGYp51nO+/A6azmYZEXGUP8k5sZt9NICtaEdjCjqH+jD4ZdeEJZAWsuOt8rw+hh5Iath5AtFmJU3YQRewpVXvY6rrp4HlWvHJ8KwHMKOIoSeniKJEHCdniOKxqmSWM9sHLYLSFQQ1h3QuFiuqJBgoL3dRHzDBKbT38a+vT+G25PAqKpioF9FPgfEDQM9qRBKEReFtQ4i19i49nobWjgAyZHQmJDERK7pEmxXEi4chqG7XgCGLmHVmjyw8QXsefsVZNOtKLRpeD0t49AhDfGQgs5EAJGwgUKDi8n1HjbebaJ9nYxKOYiAZmNs3MbOVz3seLEMc9ZGQmMEFtAYBnTGbS4hEoX3oFYFNQRSNqOsJA+UR/RkCfS0ka8jE2uJG5Z8IEXcr/O5eRwa68cD4XZEpwp4KGmg6EKAGY4R7cE8hKBJqYEh10KmYqGSWI2G1lvR0rxV6NZMT48iX5pFJK6hKZmipN850zJazr+HldI2/t5IDv7Lvh2YsUr4/l2fRVMwhoxJXaF6OZMe4NwZikTw0r+9iPFdL6A5SYX382CmYeMkGduuexhNqcYzaeopj3lXhnQ/+uijIiklgVCt0IJz//334+abb66tWnaftCTRbTY+NYhsYRINLWG0dRy1BhDIMCEjgVrvmm4RjryQA3KqC+J7KSNbRIoC28ZbM6Migqk71viODNeKJEMTxGBVmHQZXXCxwq9PdV2nu11R+cbu68pMTvgRTLTKtLZ0YfDwIBoaGzA0NCii8mopQBiSzX7n38JCsbxKxcLBt55FPP4yLr1sP/hbJfHXcRQBDCslqguTmOy7W2xLFnO8EXDg2LIgB1PpNhi0wW2uQ7DB9B5UFpaFZYV8G91wBLG3UpEQCDsw6X2pAIW8BMPw31DLRQmKoaKlxYHiesimSTaWxLFsQ6moggqessq0Ea6/rHiifTyHZUpgu2yZrjkCaZ93qWtApcwHkopYQkIsZKNckDGXlrBvBzA/6KCc8QRwCocBcv8I0PYPAo9/+L/hphtvhF3IQw2E8G8/+FtslQcEp6b23KT7aSZbwv7XXgCsMkxXQskBSpYn0hwkLvVw910WDNnFzj0ehku/ikd+9d8jOzmMw1MjGJ2bFC81AUnHzld/ik1NEpwFphzmpkrn8pgaPARDodusjLSaQmD9jejcfI3Izj07M425zJQI0W5IxaCpunAnLhzv+veL3wMR1cA/jr6Nb779Cv7zPR/HZ6+4DXP1vE5nNTB8UZ6dy+PrX/x9ROypI1y9s6p0kYPJpSkihv/tyz9ER0f7Inuc/aqLZqk5+6afuIavfOUrRwibtb2YmXthPqja+uXwSWG8sclBwZOhi6lrTSu61F5BWi0WSuJhzXZSS2TTlrWYmpzBvr0HkWpqQPeqdrH9RKTFmkXGTzng4NDcJJ47/Bb+6eAOvDF8EA9c8n78xd2feEemawIYcmWoJ/NuDiU6swAAIABJREFUKOwHZr+2HQszUzOYGs+KCKamhg70bGgXiVAHDvdjz97dwsXEMHuKItLVRLBZ42od3xe0GJiOht7Qy3j40v0oWBICMz7AyJKr7UmIh/1UDJmiIlwfBASkgeSKigAYsZDDICHkSsyS7SESdAQBt1BSYOguwgEHZRMolBUEDRchw0VpUkLJlBEOuCKiqZijhL+ECBNRuhayeyWYtoyeALNqExjIsBwZ7UFLWFCyRYIpGZ0hiy9OyBZ8WwbbwpJlGgPJQzzsCoCVK8niuGjIRmUEyJcVxHUPO7c7GOgDGpMA3eMUpOa1OBU/HxNBSw24HN93C5dr74R86EkK4NKK5nkiMotk4saog1iEFQMDkRB+Yuaw4cAbmJ4aQdGsQKUAoqIgZ1mwBEP+2Hd21s/kqKpbRsYJwuy5BV2X3IiGxiaU8zn09e+Hp5TR2BpFMBSE67h1QLNwgJbBd45hRNWwNzuFbx74OR647CY8cdnNSJfPTTqXZXCJF6UJ/KUw4OBfvvd1SNlhqInYeeHS8OIYOLFu693nDdDwHO9KUMPJ6PhCjs5yKrOzcxgc6sNMZhSSVkHv2g50BDuECFzFNOGVa4/5o61m+CgTDDY1p5BIJjA4MII9uw4IdeBkMi5IrzQjshDE8I+upb5q1NKPqikKOMG/v2MN/viuj+Hmns0it9LxZztvpsejl3NBvtEqoyh+ZuzhwTmkZyoIqEn0dFyBcCgkuDIvvPi8iKgzAoaINmP6AoIYTpInAjO1xtNyE4sGMJf6dQzO/D4uW0PThr81EvS/6NVfGZcJgkji5TDFuCwvWA5xEqcFxbeOJMIUooMAEzQQWTZdOoySAqJBTxBuNVpdFCASoGXEExoxzLoREpYiFzw3zxEJUD6eSRl9102ECSiry7TZRwN+W9k2FtFWuoPICfaAcMDXlRBtN4B42IOueYhFACMksAZ18wScYFvFbUivk1/dkv+ne4jttT2f90LuS8Dz0Kha2F0I4kv7O/DtsQRWBdO4b2g/GvSASL9wshOQQ6PCRq5UwUx8K5Jbb0N352rIjomx4cMolueQaAojHk+JdjvnKFXIydpU33b6PcDQ7fFSHv9193NY09qNL9/6iEiBUEuEe/o11o9gDwQjYezYvgN9rzyNVuF2Oj/9Qnd0rqLiow9+4vycoFrruxLUnNceO4vKs5kchkYOY3p+BLabRXt3EzavbhcTJwm/5NEspfikVAnrN/ZidjaNwf5RzMbSWNXTIbhEnuPgcGYGP6NF5sBO7Jw4DOYyZoqCL972KG7u3oCeRAqKxEzMlRUbuXSivvKtMoqIVKJVZnoiB7ukoqmhE5duaEelUsahvoNCxJGy6uTKkKTO4zjRM2VFf3+/iMgjsKkBxROdz7XLSDStwTP7H4NjfQ2XrPbdR6Oz/HlJaGug7UDC+CxdP0B7owXLljA+r4nkjK0NNsoVCRNpTVhhWhOWsIRMpRVEgy6aEzYyBQXTWRWJsIPGmIP5nIz5vIqGqI1kxMF0RgGtL6m4g1jQwVRGAa0rrUlbAJzJeUVYdtqStgAj43Oq4Pm0NzDs3MP4LLNJeWhv8N2MY3OaaGtb0oLtSOD+BDGsjxYhtjUepBXHt/zQ3cSMD6bt67wYVeBGQHGszeREveivZ4oD2fVBTYCZsV0H41ED/2emHU+92IyI4+IjyiAusZrRFm1AsVI8YYUEkAqZTOUyJuwoKh03o6d7A0I0tc9MIp2ZQiAqo7O9SXBzTmTtPOEJ6hsuaA+QCjVSzKItmcKf3vFRJAIhZM3yad1fF7TBK+BkjNpMpwt47nvfQkOICr8ktZ2fhpNV2LXxFqxbt/78nKBaax3UnNfuZZhoGWMTI5ieHUW2OCkSSK7d0gBIjaiUK4LweyZN4ERLPk0yGUM8HsXQ4VHs2bVfCLQNuzk89HdfFSHD7+tahy/d+ihuqEYtUSWWLqUCrUHVu/d0Jp0zaeuFOkZYZWTfKjN4eBbZWQthvQGrWrchGAphbGwUzz3/rBB2ZOQdw+ZplTmeK0PpgKamJoyMjAjLDYHPqYrsFRHruAfPH9qF3tZfQFZlDE0xlzPQEHVE6PDhKV2AmMaYjbIpY2BCExaRxiitCDL6x3VwG5czBRn9E7oAEcmog7m8gr5xHauaTcTDDmayKgYmdKxt9xANuZjKqBiZ0aApFYR0FxPzGibmFYQNWm9sjM5qAhgRJEUlV+xL9xXrIo93aFoTJueGKN2dMganWBfQELFRtmT0T+qIBFzhBsoV2VYNrUnmDLOhKZ4gRJsmrUkQx5Egze8EFuQvLbXQUsPkmCHHQZ+q4tvJFnw31SxE+j4anMYHo/OYHC5jhjBRkUGuzGKJUFlP2axgvKwhG92CaNcmpGJxFHNZ9I/2QWYW7a4EAoF6iPZSx+Zi71cwy7h9w+X45O2/DF2S64DmHAyIEQziR9/5W5TH96Oh4Ty6nSQXthTF7Q89cQ5affIq6qDm5P1zxlsnp2cETyaTn0C0Qceay9ogSY0iDJvaKDTVK5oB5TTFFPm2opBrQHeE68BTFBGaumnrRhTyRRzuG0LRruBP7/kYrlu1Hj2x1JEUBaZjQ3i1dB360ueZM+6DC3Kg50+aElzMzaYxNZ6BU9LQ1LAO6y5pRjozj4OHDgirjOM6QjSvq6tLWGVOxJWhJYwaSVS1prozvy/FDZWMKcinPoI3B9/G1evyIIeGbhh6M8ihIVAxNAkkBdNSk87TjsBt5L9ImBfb/bxHtIbM531LDesom1yW0RQjFwYoVfztJZPWJaBYYX0yyhbrB/Ilv36K41GlOF+SkS4o4jzcni0pKJQloZNDF0+GHBtPElYZ3pu0DJHfI9rqMIeULO5Zv62sSxUuLY4x3V0EQORF87WZyzQ1s528zfIFn/Og0ndFlHOSEpQ8EfX0jVgj/meiFbOyhmum07jOy+COjpLg2sxZOiayWRwenUBAl4UYoUrtHtcTIduMoMpWPIypPQhsvAxdjdTIMTE9NYaSlUZzRxThaLMQ/aNLTiWqq5dl3QNMTtnW3Ip1632xT9t1EPD00zMDLusrvMCN84BAMIA3X9+NPf/6AzQlQueNR8Mr43tNuP0KXHLZtvN+oXVQc467+Nl/fRo7d7wEaGX0ru0U5NTMrIP+vbtP6cY4UVM4DZDawD/T85AO6OjXSnh5fAAPxXvQ6Rqw4PoaHLKE6dFpaKaDQyMlDBuc5Hz+xInqX8nrOUdSRO1Q3wxUN4zmVLuYOPe8cQiWbQkxOppYqSlDCwyBzPERTItdP/cjN4uZ1OmeWoobyrZKaG5fgz2DD2ND/uvobjIFWZfggMCjvcF31XDZ1V10NNoIBfzQ7ZDhobPRRiLiCLcPOS2djRYaYv5yLOSiM2UjEWXOJiAR4bKFeMgVEUcNEQdmkyWsNiKUOkbCr4RwwFcqboo7glBMkjF5OS0JCxVLFutoaaFbiqwa0VZAuMy4n6Z6CLLtKVtYgLiOdbBtqbiN8WlPuJ0qVSsNURrdUL7SsA9wJmbn8ebutxEO6sLNp2sKwqqKkKGKfmH/0+qS0GVMayoeS3ZhvxbFJeksPjI9ipaCCaVTRkWVoUoewgEbLVoMiWgEU7MzmEvnEDB0tKSSkDwHO4dyGF21Hom2Tuhz85gYG8P83Lgf1dQQx/RYDhNEdifHV4vdFvV1F7gHxBBVVaW9vINfTObAl5N6ObseEK52WcUrP/4nxNQyIIeXxug/g9Myx5MrB3HzfR+7ID+5Oqg5g0E62SHPfufLuHxVBbm0idkRa0kT6GL11YAMHRgmJIwB2OnJeBESJsgMVVxsgYO8+yLStNosqCSgKoI0fHBHGWXLRXtjEKEAOSbnyVm64NwX+ivfAArFMvaOtKGktGFw4HsikokcGSYHZZJUuppMZoGuqk0vpY1079E1xdQHp+OG0qQCtOZ78eLgDtyxbhfKriqAA8/Z02KJNxYCB/JYeltNATB0xUUsBKxprQidFAIJRh2tabMQNAhiPMGbUWRTRDtxORWzYWiu4NwwFJugJRz0EA/5+xOkkH9DMMTzkcdDaxBdSAQ9BES0uhCg0LLS3ezHDDE3lGhrM9vqISD0ZjysbmFbCXpcREMeVrdVQCC2R4BKWop8y0zNMlUs+0YZuqDW93Riw/rVONw3gN1vHcTegSmkrSkRZcRzMX8PuTT5som35xSkzDJuqmSwOlcEFZSKioJU0BVtkTz2hY1iHohFwggavK8dWLaNHXsP4Nntb0AJJxGHhomRIczNpxEoH8SqFP1RGgqzVTazuMr6f8u1B3gX8hlIWybvgVZDhjn6CkrnQ+J2uXbCeWwXtX4KZRvpwSzamyPCynm+TsfniBxfh6vff2HkVOqg5hyPZDQWhiqVwKgULXhm3RuotmkMEl6AhFcgY79HlRngEsnDBz0Hl0FBq6TAFj96Zhc6toQCKhriQaTzJqbSJjxZRnPCEHXQcrNSC/kZuuqrwlZMW5hMI5EwrLdHMVks4+ZbP4Ce7k5B8mWmduYRo+BijQR8OtdNEEQLDzO9z87OCg7OqYARrUCJiIHR7CdwePbz2La2CNdPKyQIvhxDghIShlNxy39wK7RouGiK+wCD7qCg7kKP++CHoCNs+KHb4gEhMZrJRdDwo6UI7AhmuI4Ah8uxsINoyBea4zItQAQcIrpIIlfGFa4vtoWFPB4WAhcWcnvoKmKItd9WW/QhvzNCqylmQ9P8e5J6NCQIs0LWRksNDSHcl8uW7SAQNLBxbQ8YqnVgx/NIlVQkQwYKnoei42C4WMZgoYySI+PRzDxMyCiq5MsAnkM5A3KD+MrOyC4PUpHn8HWDLNPEc6/twvbdh9DU1oFVXX70Y75iwbBGsb6dbgrfFXiMDLF/qfX/l2kPhDwPz6gq9mgK/ovsIFR91i3T5q6oZgkBQ1URSX1PFQhxNhdGcjCUIG6+/9NQ+SC6AOXMZt0L0LCVegrJ8yNfzlSsmxSblyHhh56CA0LLFNgED5+Gg22Sh9aq3kaFObLEPLL4jcIJzHU8xMI6IiEN47NlHBotorXBQDTEPEU1mvDK6Gldk6GrEnIFC3sHMnijL4srt3Rjy4ZuVNwgHr1/LTJlHfNyMxRVE6k2mMqAOcGYPJWJQmmtOd1CkMIM6nRDUeeIMvunegi4dgmp1nV49tCjCCpfx9ouCtlJgtxLUMIIJfJsSPalFYUaLLSizGQVBHSScV3BmSE5mJYURjcVyjLmCz7HhgCGmjaMdqL7KRp0xDbuw315zHzOj3YiSZl1zmZVcQ6CF4Z181yMaqILic+amQyzSEGAFX6ybce3laCCkVeC/5NTBKeG79EESsz8TQDC6yKYITjinXnk7nQ92JYFNRLCplQSlhPGHkPHFZCFpa0hGoYR0zGQH0PFluFQpZm5mRg9JfmcIgIn2aNFh2BLFQ9JW5ZRUUJIWwo2bN6CeCwmLDem7aE414/1jSYg6edPHfV0b6j6/qfsAd5/zAj0tiLjKV3D9ZIrlmmx4bZ6Ofse4Px0pnPU6ZydL0VeuAvX3XTX6Rx2VvvWQc1Zdd+ZHcwHfY0fTHCysJAI3O9RmN3Dr8HFZZLrAxkA3LcGZhYec7LvNatMZ1MQ+ZKNidkK0nkLbY0Bod9CcLMcCycyAjO+69PlcGg4L4DMyKyDcCSBTeu2oKunDbasCx4F90wEypif2Yu8txXhEKNabJHWYHBwUIRoM+M5k6GeTiGoYcLUmhtq9erVOFU0FJtNN1Sg9V786K1d+EzjDliQcXiSEUWecAmR+MtlWh0YvUSAwmgngpJYqCJIxoyGakrYwsVEgMPljpQlrDYzGQVD0zp6WkwhyMfop4k5FWvaTAGUGP1E4MJoKFpWGJLNcwQ0l8IvGJ7RUDFlAYDYplr0E4X/2O+HGf0ks20UAmSkli7OS3cWScd9Ezqa49zX8Xk3BsAUZAQ1JA0z+onfOY4C2MgKVCOEsfkp/HF+BH8/O4lWPYD/OxQWVkZyaiybOj5MfeCPEHNaOZL/6CVgoys1rJEkrWHvwUH0rimidVUPsnMZxOMJVCzHHxtJRWZ6AD2xrODavBvdrqdzD6+0fflsnAfwd5qObnj4LBUXfUPgSruU93R7xTNc1nHtbR9BgBoPF6hcuDNdoAtarqfhg51EX/5gaakfIFcAwNojgdV+y2l9eURyRa4apgY6EyCzWB/wwU6X1OoOBTMZC4dGC2hO6GiI6VUi8WJHXfh15FYYmlydoBxhdSlYGp5/u4CO9jV47IZWtDdFhXWhXLHhOr7bhB41SVLRlTRxaPYgTG0LNOY2cl0w2qmvr0/kEaM76VSg5PirJjiieCOzps/NzYlkliQSn6xQ86QxbmCk+aPYNfQ2NncVMTGvwtA8rHcqIkx6fE4TIdWc/BnNNDarioghVk1rBLViVBGBRLVhGWOzfgi4w5xFRS6rwk1ECwkjn7i9JWkj5QJzOUVs72qyRNg4LTEzOUXwegzNAUFRvqRgdZtvS5lMK3A8CevbGUcGTM6rAqyss2URfj4+rwoX1zrHj7QiSKKFhwCuZqkhGJLMqk4Nb3TLd/YktQAKtok/3/E0/mT3s8hVCng8HMVDmo4QgcsCi44ANJ5fMa00wmJN3o7tW+r6Rir44csqYi2N0BtaUKxYeOmV11A0LRiaBklRMTkxhjZjEvGILoDVycapvm159QDxLF9ivmPoKCgSvgALYQBU8PLv1OXV3nprTtwDzNtWllK48fYPnnin87ClDmrOQ6fWqlwIZEjkHQXwhifjFUh4GzLWwcUfSo74sfp6rv6RnCg4VS8k/9bqPJtPhryyEMzEQirGZkrIFm20NgREaOzFeqMlog/ovsjd+EwRb/ZlcHjSwgO3bkFLQzOCno5PPbweqso8SBSqW7xn6BZSVQ3dsQwG5voRb14LyfO5IKtWrcKBAwfAHE78OxUoOb6fa24oZnyvuaG47mSF0VBNbWuwc/ARdCb/l9Cc4f6CcKuR7OuIFAgEBSTokuxL3RhyaEI63VQ2mLaAEz31Zmi1YVQUl8mfaYrbwnrCZerPpBJ+hBKBADk1KUtCUPejn8ipYT8TVHH/ZMTn6ND9RV4NXWA02pGkzNukgZwZoWZMFWJXuKXo1uKxJA+z7SQiT874bicSggnOiHKEG8oCNAsIBID/MbQTPx75F/RNDOHBjk24ZraAa+UcHFlChUBoQSey7WynCyZWJT9Igiw5KBbL+OeXXEwWenDdrVdj22VXIxmL4Jl/fR6Fsiki22RFEcTgmDuEloRWBzQL+nWlfGWk3VOqioOqgt+EDcq05eqAZqUM35F28jctKxquvPVRxCk7fgFLHdSch86mRYbDyKl3HMDrnoyXIeNglSOzES5+DTYul3yQcfzU6K89Dw2rVknwQn7K6vYwZrMmhqeKiIU1QSQWXBzf73P+GsCHVFW9l7wNEn5f3TuDfcMllOwAOttbcOtNHWhsSYL6tpziTIt/p24SJ1SGDrdZE5iYCyPR2A7PtUQEFAX1mK39yiuvFNyYU4GShWfjvgRDFOybmZkR1h9eA3k6tPzw+2JFI2m8+V78fHQHru/ZDculijAnaxe9LabIy0QgQbCyutUU7iiCCYKSNa2mWE/QQbcUl+MRnwxMbouimGAoN4FGc8IP2WaoN607VP4VQnshiutRKdgSIoAEQ8wFRTcWQQjdX3RP0aLDnjYY/eQBPU2WAFc1EMTILbabqsLML8W20m12YNATInuMfqKFifeyZ0GAlR1qEk+t7cRUejeuj7biP269C5fEW/DG/MvIuA4MMAP5sYUkaSFqyohrJtWslKEHIpiQuxHvXIOHrt8MZlQvVGxsf20nJmbmhXuQ63KFMuR8H3pafavTsTXXl5Z7DwQB7FUkPKNr+AAc3AUP+eXe6Hr7Fu0BPlPybhR33Pf4otvP58o6qDnHvcuH9LQHPOfJ2A4Z+6pAZgs8fAYOLj2OI7OEefoct9Cvjm/jJBLT/URAMzZdRt9YAe2NgfMW/s23bp0RM5KEfNEUn+RZ5MsaxksKrrm6FRt7UoiEdRGSblo+pDndDmA0TmNMQ3luAPlcGNFYTKgrU2+GnJrdu3fjiiuuEITfU5F+F56bbiiShn/wgx/gm9/8poiM+tCHPnRSy4/rMhFjEKO5T2Ii8/u4fF0JlNkgj6WziWCI7hsPSsBDd21Z8RAN0lrjJ5skaKEFh8kr+Z25n6gyTH5LLTqJhGBaTgiAaO0g38UVGjfVZaH+64j9eU6GfBO7EgCxtDf6brxaNBQ1dLgfo6nYVoIeWk5oVeIDK9hkiRxV3If9zYSbBEOsLq2o+GZsPYaMJJrSc/id5o14eN2V8CQPOceESXW/49FMtaMJajT+57mYKVpIdm9GuPdqbF3VjGTcRaXCdrp4e/9+9A9NIxgMiHZWTBfluUPY0EQ2sSaEAheOXf378u4BeivTVR7NKnj4FFzhej/fL3jLu1dWbuskWcbW9/0yGhsbLvhF1EHNOe5ymkq/ChVjsLEZHp6AiyskF0ynyc4+VxyZc9VsEoU5Ca5qDQpX1OhMWYAaRkkRhNSIxmd6Pj6UGMoX1GVkixb2Hc5h10AeZUfHL91+KbRIEo1RBY/3MHmkAwKZAl/7z7LYroT2hIS+mQMoapcgFNAFcbiW/oARUVu2bDmtiCiK9+3fvx/f+ta3jugPlUolPPnkk+DniYpnl9DYvA4v9D+Cpsg30NkCVGxJEHcJUuhisrkssnT7OjD0sJGQS0sJk08yrQKXmaWbgnqlioxiRRbuJ7qFyMlh2gNaYhjtREVhZulmZBQtQTyW2bOZr4lAhRwd6tTw3Bx/ZuUmKmE0FceMnB26wZhHikrDJBnX2mo5VChmxnDu6R9P6xIPdBwJOTmIgCPhwfQQmibm0JHYhr7JKVB0r7kpJdImENPwb+GkpcgSwjowMlPCi6MSGtZejo1XfgCy58E2KyiWPBiair7BSRwcGEMoFK+6qmRkpvuwOpGDrhkCZJ1oLOrrl18PkEfDX/zfaBpMRcLvwAKtNuQcngD7Lr+LqLfoSA/wRStrhvGB+z5yZN2F/FIHNee4t/lj/C04CEk2upYpkDn+kvnGTpdUNKgi0q5gYr6C/rECmpMBJCLkJrjVSKTjj1x8mW/vtMbQZcMbPJO38Y87ZzA65yEaTWDT2s3YuLoZkbBRzdtjo1D0LQWL13hma11JwaqGCvrmDqHSuEm43GrWFnJjGBVFrs1SQ70Zzl0ul48AGraKGjYsvN4TWX0EsJMKMFrvxw927cITN76Bou1HFBEYUJNGRBSN68Iis1o3RZoCRkfRzRTQLZH7aXhKQ0sDRfcszGZJBNaEtYcuoam0KvI/MTdUSvFE7idGTDEaisCFpOJ8WcbaNj9aanhGFVFN69pdwZ0ZmqK6r4R1HT6gHJzShdWH2xn9xMgs8nPWtXuCxMw8VO1xGwE4IkQ8GADSpoF5NwANCh4rjAiOzjAkRBIxdLSmMDw2iYGRcQFabSodu4xs8qctRvsViiX8y4ECZrVOXHXHdbh0XTc81wZJ13SVKSQBT6fx2puTCIZiIuRcklXMTY6hLTCNWNgQwO3M7pb6URerBzgJDUsSZlUZvwkHa+o8mos1FOfkvHxOrr/iLnRV9aLOSaWnUUkd1JxGZ3HXw/Pj+PGhV/DDgZfxxJb78KEttx5TAzuUAnm02HB6YDTTSik1qwxdUIWyg6n5MtI5E22pgBC8OxWRuBa5VDYdZAsVhIIGJD2GiqqhoTWJG25oEZFLdGOYpnPe5c5994qGrug8Ds8PQm1aA4kJJaoRUQQ2kUhE8GSWEhFFQEO9mw9/+MN49dVXxXEf//jHhQXoRICmNvY8ZzJm4HDsY9g1tB+rW8siaSSVg7ubTQE4Bqc1tFiSWKYlhcCCWbCp/su8USLMWnXRlvCjm7hMlxQJwwzf5nIi4isJM0s3E1w2JyyRpZuRV7M5BW0NtgArzMpdqMjoTJlwVYiEl4x+YlvYbwQ91LPhMvNLMTkneT6rWkxUKhJycxJeN4P4hRWAqpSRQQB5WRW6Mkxl4Gq+cB4kf5wVWUFnaxOKpo3RPhuTlTLKrolSxUbMkKDpBl48XEHDJbfj3iu2IhpQUSqbR/VlJBXFUhHbdw7Dk4OgVUeWFczPp5HwhtGc1OuApnazrbBP5qNbqwBfkWwkqoBmhV1CvbnVHqD7OlvR8NEHf/Wi9Ukd1Cyh64cyk/jh2y/g7958GgfLE+JBe0VqLdpjTe84mm/lBDKnL/P2jqou2gqCl6CuoKc1jKl0BQNjRaQY/h3VhTWiGkQl2scJkCHYdFWMTRexZyCLA6MVNDQ24Jfv2AxHDaA5JKGrS4ZpMXLpwvaMIA6HdLRYY5icCyGRaoPnkAQrC37Mvn37hOIwUyKcKiKKwIWWnkcffRT33XefIB+zE2jpORFReOEgMhqqvXsdfjH4ISQC30Qs7LuK6P5hRBTdSHQ30dLFh4O/zDggn4NDUm8tJyRdSv6yr+NCEq+fkduPHmI9PJ4cGNZHAjCXyYfh+RhtxWSOpK8wZQNdVnQzcZmh1Iy+It+Gy3Q7CbeX7iKuuZhxVfyz0oD/Od0Gt2LjN5R+RJhMkvnHqtFLwnHAH0PVfyD6zmEqhwAa4mGsUsvQVA3Fig2jsQtusgcPXx2CIRPwVlAqV464pjhWBKPbXx9AoaIjYCiQJBKDS5ALfehq9V1pC/u6/n1l9ACJ5UxA2qJLCDB0f6E/cmVcQr2VC3pAkWV0brgJ69ZvWLD2wn6tg5oT9PdgegI/2v8Svrf3X7Frvh+yomJrtAtfuvEzuHP1teiKN5/gyHfHak54nFVakoZwQVGROFtg+LeBSFAVE6Jl0fUg4cBwFs++MQ/TM0Tk0p23taO7LSEmU891hA5J8eSyLue106ic2xRTUZodQC4bEgkqXccSuZ0YzUTi8FVXXXVSF1KtgZyci8WiSHBJgMNZA3DfAAAgAElEQVTlpQCa2vEqipBTD2DnxJu4unM3PNmPhqpFP0UCPjGX3BZGGNGSQ8Ajop/aKiKCiURhhlTTFkiCMDkyzQlbcGeSgiwMEf1EEEMyMfkuHQ02kmE/9xMBEa0/5MaI6CfF83M/eZIf/QRglchTxSg5koNdXNlZgq0C35hsxB/0t2IwE8A1ehpXlzMo5gyYIhTcg+e6qCgeihWGprsCKEqyAl1XYVkmJFmCoSoYmc7ihYNpbLv2ely1+hqhAqzaNvK5nK91SjDECU6merCE3fsOY2reQyjIlAeMmHNQme/D+hQThfhgu9bH9c+V0wMc5mZdFmNs1gHNyhm4RVrKl59cWcYvP/TEIlsv3Ko6qDmur58b2IkvPP9X2DF1ALqiYGu8F1+66Tdw/8Yb0B5NHbf3u3+RVhu6lVa3hVGqOMJyMzFXgqYq6GhJAnoUXtjBNVf3YvOaJkSCmsj1Q3VYb6FJ5yJ3le3K6Eja6J89iJK+FQGdqSIcIaTHiKhajqiluKF4KXQnnUlhNFQ8GsRk/uOYL34e29aUxeRNQm9Pix9eTRBDHgytLbTY8I86M6Eq4OEydWUEYKE1RYbQuGE4NzVleHxLwkZjjADC16lpbaDbzdepoTWlo9ESlhmhMCwBXSmf08QkmQQTjHZiMsEAhUNcD8/Mx/BHh1rweiaJy8ONeCTsocdJIdQSQbFRgmtbcB1TWMEIGOdyBVhOAZKdxtzMDIZGo4hFI7AKRfzsjT6kCyZuuvkeXLppLSyTjlpPJNUTfKwFkxvvswN9hzE0WUAkGhNRUS5U5Gb70JvIQ9N88cgzGYv6MRevByh7QUWLqC4hTJHMBWN+8VpVP/PZ9ADlORq6r8Ell115NtWc9bF1UHNcF47nZhAJh/DV2/8d7lx9DbrijFt6bxdaY8h96BvN4c3+PAamXPR2NePBjk5EgkFsWOO7QETkUunCupeWOjJ8ZlJxuDtRRt/8IahNm/zcQVW14OHhYRw6dAjr1q1bMnF4qec+fj/mhko0r8fLhx9BZ8PfoLkRsC1JRA75Bgq6hhh5Rt6In6PLdSWRq4kqnSycBGiBojuJ8tMELNSJ8RSfsMz9/WXf4sEwckaE+e4rT9TNOgjN6NwR+1LxWiW8oA/KQ0D28NJsBP/lcAeeGotgTbgVf7phDS7XIrBsC0XLgm2VERKAxoZjWyJ0nirPyVgCruNgVZMJy5zGoR0jSNsqDsyY6F29Ho/fcCWioYDvZhLWLr+XGAlDQWECK13XMDo2gYNjcwhHYvA8FyQGz0+Poy04jUiorhh8/L21EpaJk99UZOxQFfy26oK38Jm9IqyEq31vtJEvShVHx70PfVq4oC/mVb8nQc2BmSGMF+ZwfddWqHI1LXF1FB679A7w771aOJ9ogojhCU0QQ1fwyt40Xt6XQyKRFDmXPnhvi9hncGwegWwRrakYFOXUiR4vdp9yEtc0DZ2RWQzODiLR1CskEmsRUYyGosAetWiWGhF1ptekyRTlewA/3vsGPnLtbuQrPjGYuZa6SAwuyhid0YT2DIXy5vOKSJtAUjCF9UgMnkpraE1agijM3E8kAgs3U8QB0xpkCoog+tK1xZQLJAYzOiogwqY1MKycAoC09DD3Ez2OPa0WNLjYPxnAH0x34UfzjWhwHfx6ci2u0OMI5YDJAEngOgxdg2KqPpixLci2A8WhRcgRgIZk3ohEbRkTHeuakUEE6+UAUg1xIQhYLC1Coycnh3o3mopMOo3dfaPQg5Sy9IQLeH5+HkkMoSmu1YnBZ3rzXcTjqEczIwF/r2tolYAwfAmBi9ik+qnPQQ8okgu1YQOuuubGc1Db2VXxngE15Mj85NAr+M6uf8GOuQNoMVJ487PfeAeoObvuXLlH1yKXTNvFoZEsyjaweW0nbDWK5u52/MpaHd1tcTG5MFUB7QWruxoxNZvF4dE5NCbCSMaC1TxSy9eWTOJwNEzi8Aim5kNINLYIlwm5MZ2dnSLxJRNYJpPJ084RdTqjTytGMqajf/YT2DnweaxqLqN/gtFKEtqSFrIFP4ya3BeCmHRBEduZWzcVs0XW7b4J8nFcwauZzqgi+ilsuGBSysm0KsK4GQ3FtAYENczczWMV2cXIrIpiWUZLwlcK9hNaSuhKmcKK88JQFLsyEfxGyziuMMtIJG9BY3MS0/NpZHIFzKRz0DQFiVgEihKCoknQFUnk7REPONnDocOj+MW+w7jxltsgNTQhUinDNcsoF3IIx5iH+Z2FoFpVFVQqZbz+9gA8PSwsaox0yhdK0Mv96GhSBB/onUfX1yznHuDrI1Nx/K2hCa2i363q0SwCbZfzZdTbdlwP0GXsygZuvvtjgqpw3OYLvviuBTXzpRx2T/dh58h+fP+tf8MbaaaQlHBlYg3+5JYncc+692O6MC9M77qqQVc0GKoGVVbPCugwQV+UT2bfgn7kk9M81YPJXKhu9neqLlcTEx/Zv7bxeHhw/HJtvzP/JDFVwuR8CXv6sxiYtGEiiGsv64Uc7YZtOejt4FTqiRDbY8/jCStNmWG6k2mkcyV0NMeFyBq1bZZrEcThuIrybD/yuRCi0bBvWVAUkbiSEVFUHNZ1/ZQRUWdzjYyG6uxej51Dv4yY/i1hMaFWjD/GPs+Ayyy0otClVBt/ftaWxfcj2/396Y6q8RQ4djxepGaqVsB66eLiA4BuJurE8OE0ljMwlAmgXFTxH4Oj2BAtY2A2iJxto0ECGuJRNCZjQigxWyhhemYG6dF+pJJRRCMhSJKCgaks3h6dx2y2iEu2bBFupHJmRkRHsXWywvf1xQsjneA52LH3EIquhmDAt6SKDNzpPqyrEoOFf2rxKuprl2EPcNyp1fgDTcWQquA/wEY3UE+DsAzH6nSbJMOBFFqHG2+7/3QPPS/7v2tBzYuDb+Izz34FsCxcEu/Fn976W7h77fuPRC398O0X8cmnvoRCOieAjK6oMBQKjikI6gEokBFTdciagZZYEv/9vs+h7TiisOO6+NqOH2IoPY6gFoQuG3hFymNfhWG4cjUrN2MzfDVhxkvFSYg8big5z1A9k8Bm4R8f57Vlf6ryl6ldywmqtq5WHYX/uD/rq85dYtPC71zByYu2FovieKqGH/18Fn0TFnq723DbTW1Y3ZEQySNLFUucw67q4tXOt7A+gheSOdd0pTCTLgirDS02qYaIH/5dm1lrjVwmn06VONw3fQAlbSuChiLIv9StIVmYEVHMEXUyUb1zcSmMhpJSD+D18TexrXUPNEMX0UokCvc2W0jSsqJAEIUZDUUxPhKBGfXEZUZF+URhP60B0ykIonDSFpFMzP9EHg31aViniK5SPXQ3mgjwXtQkDNoGolFgvKBj/6whwFAq7oD8HZN6MAJX+NFwvOdrN3BDIoawLqNUOoSQmoFbnMWrh6awfdjC5suuwJ23b0U8oIowfpdYxRP/nbjbmEZDkfDGW32YLLgIh2nN8eBARX72EFYn8lDVOjH4xB24fLeQR/OGIuN5TcUDnoubJE9k3l6+La63bCk9IIj9ioGrbnsMAYP074tfJI9293dhsV0HY7kZAVLaI++MWprIzeJfBl5D2aygYjO81YLp2EIQTnItzJlF5CplzJWyiATC+OM7PovmcPKYnrIcG7/0rd/DrqlD4rXYgYtMIQ3bsWBDEs/+hZ17L1x8RnKO+TGHATwDGV/zFPI9GZx6BAQZ5LfwDQee2EZQQQfQhyUHsSqwYYO4nkDpVU9CARLC8ITMOI8lyCG3gXojnK1I6MrnTSRdFataWmErEczmXMQjAcQiOjzbhctkPgtuC964fqnpvx4FVCXvqE9cVWSYtoOpmRwky0NHUwyBoAaXisQLwJawHHDZnyeFV31hP9XOxs8aSKutO9F+te2n8ynLkoi86Us3Ity0UYQu8+egqiomJiYE/4Zie+eXX+NBVkOYHj+EG6JfELmhhPnEBiplQNcAiTcCk0RWqDcjbhIhhETJH6N2k1SYeqG6rACeCZEA1Aj4iNot+1m0dSJfBoPnJPztRAO+MtkB2/Xwpw3Doq8ZccUbqmL6WbLDARsjM0GU9I9iVXuzIAjX+pih2o5ZRKV/O3TilXgndk5LQqW5t6MFkzPz8GxGNlV/CxxvDrqiIcnkVgsK7zEqBr/91l7sPDyDUCQuIp0kWcPczAjatSE0ROspEBZ02Yr5ylt0RpLwVcPAatnDHwp7tW+1XjEX8S5rKFPgUHbhlbfm0ZSgJMKZXSDlHipqO/6Pr/4IyXj0zCo5x0e9a0HNOe6nJVf35d+7H13RScxVXJiQhAgfLSs0dnSSD7EAjLBSmspGIWEf8+sI5RECE1+NOM+olCpgqX2GmBhTckB4VTWgCMDDqeOLnoI+MTXVmuvfqR6T/lQcIKD5SlemjXvVJH69sRN5j0kOiXc8BDwJz1Qy+GF5FrIkC9cc8QyBBT8JaYKSjIAkg262FlnH3UZcLNesT/yxEDm9MDeLkdkseqJh6MkgArIClSHFfBuHBEOSxR+BHL8vVpjDmVfArQRjjNIR30Vr/CNqv0WmviTAWqyw/houq/aID7I4vyoQ6sdDpW7EmnrguabYRmAzNDSE1tZW9PT0+AJ7x1nAFjvXmaxTFAWmE8ChHX+FK1M/RTTkJ4m0bEY3kbjtiUgnDiPHigkm6ULjMq0wDPHmvvT4cV8CWNNhmgp/X3p0uH9ACUKVLYxEXPzFfAtemGxCQ97Gr4SnsMGoCL4D62Lh/iy66mC+YKCz5xF0tx0FNRTZCgQDePvAIUz17cLV198KL9IkyMOOZcG0bWTzJShM2U1QUwOw/LIIqGGk08T4JJ7bsQ9qMOqPt6IiPT+PuH0AHY1qnUcjRmRl/SeMfPDw33UdM4qCP5EstK0wpfWV1eNLa+25ADXVRz0u+cBv47FPPLm0E1+Avd617qcL0HeLnsKwgQY+8EEXlB/q7AMCX2XYf8QfPZTLHfDQK/n71rYsnIQ5zdT+uJ1B0wvrIeChVebzkiNE0FRVRr5iwfaAkqfj+6/OIRKN4tor2xAK6Si6DjoVAyWXsIgTpH9WLrUrOi5Rw6J+C64ATrbnwqK7yiPYclFwXQzDwbRr4wNGHHQS1OAEwzPJv/hHJYfxBhOYzwIzDpAMQAnrvnaNRw6Hbz2SPA+PB5vwQCCJ4gJQQvD0TCWNn5TnYUgKVEmCAUl8BiUFGiRoVYBEoNOmaLhejwnQ40/LPhCjjegtqwiCHk2SQaCkUrGXn/xzJRghBcHKIObSAaSSzbBpsXMcEQXFiChO3l2tHXCJIqrgjiipNkY+3PP7kN8dz0HJXTy0XZP8x7xfEUO2JczNzaNSmcTl1/8mIonfF7CX/SKTVSkBDsOBiAXIr6kukxMj8MeR7ZIIjWUmbOIRyasuy0BAZXJSBa+Ov40/f/M7OJwfQHfLavzehs1YJ0Vg2y6Krg/8qhQeEYHENnr0Zc3OAB7pnK5wx4UCBtK5HH7y/KvoG53Fje+7Ckq8TVi9yqUa1Pb7g33E8eADkG+DC5e5gds0VUU+m8X23QchGWEf0JAYnC/CqPSjLVUnBtfurpX0ybHmb/P/UzUMKwp+t5oPjylkjv52VtIV1du6sAeoIF5BI26951cWrr7o3+ug5hwPASXmCTgWn9Le+WPmj5vTwLFTwTsbtfAhICaJBbvUIpccy8HgWA47D6Rx1aWr0NvVAdMN4HfuXI1QQBMTi8skggrlyD0BVBbWS2H6jWoAl6q0B/GfP+nwk+XIuupkxGMJFha2nVydkCTj86EOFOHCTQBexcHIVAZWXkJTU1SEf5cdB0XXFa6n1UoA5nH2T4KRqKSgQ6HzzT8PIUXF85B2TdCeYnr8UXkouw66VQPXahEEJEW0ie0laJnzHPx5YQLzHiHase4z/9p9cKQStJWH8XDhelwf6hWghHwaRkSN9A3ijcow3nSGoXgKQrIOTVYRlHWRyZw2LVVYg3zibbORxFVRpuXz+4yfPBetYdN2NQEm13geJsYnBDn5siuvRmNDg0CHiqTAUHVRp+lU4Wt1oOi+CWsBwf/yR0ecRrh1/PHyScG1bcy5tHtmAP/vm9/BPxx8Fs2hKH579V14f2KVuAazGlJ7IsOxoqqQXfq2ygLQOI6NZ7fvxev7BrBuw2Y88an7EJJM2OY7Y1jYZIIZMYDVPiBo4j1YMX0OEF1OpXIZL7y+B2VPRYAgim/ypgM314feRjp1648pf5RX1v8ctWlA6NF8UHJwA5OW1gHNyhrEk7SWEYmbr/0gWprfmS7oJIed9031p8V57+Jzc4IasDi2Nlp3PIzPVPDWYB59EyYcKYSerl6Em3tRUnS4cKAEgLLnYIEhRFRTnSePVMllggtTOL381cfvc2Tn6pfF2sV1KVkVb9zcTQpKWNcTxny6gLnxIlLJMFKJmJjcONHznLQELTxX2fNwjR7BDTrZQ37hdoIdAidaoXxAxe+esODQrcV1tcI6I5KCP4p1CesSrUy0BpU9/5PuqjKBVxWkyQELDZlxFNROKBp1d0iy1dDU1IRXDryCTKcDT5YxaJeFNYZtYfv5j98JOBzXxOpQB66I9oIsKR8a0uunYqQ8iy8MfRfZUlZECQkcZ5mI2Ek4w98SeaVIVg+qOpJqEF+47tO4sX0rioKX4l+VoWj4mz1P4aXRNxHQgj6okmTE9BBCagAxI4SgYojlsBbEsyM78e19z4C8ho+3X41bUxsRUXUUHROWcyLoXevBozMQ7zOS6CcyJQynTfzKY49hVVc7CoU8ylmS7ReOXvX4quaMMDBVrTRCpIuKwHIMmiILPZrt21/FXJHE4IAAeg4UFOcOYXWM6Sg04VZb0KL61xXSA7y7GmXgv0k2GCTBYIijv84VchH1Zi7aA5RtKLkJ3P7gJxbdfjFX1kHNxez90zw3XRVMHsk3/HLFEqGxeUvHT3ZmkWpswR23tKO3IyFSABSZ4djxbSjkVpxpOdOHEAHFkSdY1QoTSYSghnSMT2cxmS+hNRVF0NDAVAzHT4lcPh5g1a6B2/hH07YBcnz8Uy0ENAv3TUoqGlUe43Nyasdzmd9rhVaFrFLB/rmDiDZvgCKRp+JADRm4q/1KWCULl267VLinCGbEXxXM+DYnWmNc0NJC6w3X1QoteEk1gkfkbVCbdGzeulUAHsu1UbZMkNhetMswXRt5swTXtRE3wnAWIFHRfknGRHEOe6YPwpZVcRyPocuLkUmsh+5Cl8tsI12MlTzu6bkRj3VcjXmrgJxdOea6a208/pPh1Uz0ScE7xQDsYAM61jTjo5u3wWGepkJRkMCPP662LPqZXKiaYizHyfVEhFesoREBTcOOnTswO5cWkU4EhVQMzk6Poj00i2BABznr9bLyeoDPDY5/qy4jJvuJKutDufLG8UQt5ly0avOt6OrsONEuF219HdRctK5f2on5YDB0ZsGWMJ+t4OdvZXBorIx7btqCxmQTAq6GT3xoNYKGKrRDLNtB/mJmjzzJZdXCv3s7GzCfKWF0MoNI2EBzAxVjfbfESQ4/sokPzKNg6+i3Izsc90VIBYrdTrEveSu6is7wNIZnQ0g0rQI8Sv87iCRimBgfx1v738bGjRvgmH64O4EPhOvpKFeGZyG4YRG6KwCmpqfAHFOPXHY7tmzaLCKsCIpYjgKrBSCL0QlWGWWHdHN/D1p9SnYFT172S/iNrQ8KwMPz8I+AhgCIf7V1ZdtESAvgL/f8EF/b8R0UrDI+1X0ddBKJPWfBeUUzjvxHtxvBTC6Xw89+9jOMj4/hkYceABg6ZZool6uuJuFbOnLYol/Y8ioV6ChPx2OiTBUHDuzH2/v2IRwOCyuXLKvIZObRKI8gGSXYXbTK+soV0AO8tVO6hJAioXKKn90KuJx6Exf0AFOzFOwAPvDgry5Yu3y+1kHN8hmLIy3hXMGHAk3+tuNg38EC9g0VMZmVEE8ksG3bRkQbm31CqOQnICwu05xLRy6q+oVv47btIRELIho2MDqVQf/wLNqaYoiEDCHcRwDnOC6KZfJJLmxhBFE8rKNkDmE+HUY82SgsXkyl0NLaChKHDw8OirBlEeotHtjvfGoTGBDQZDIZZLNZEUV1+eWXgzo4xUoFHuOzl1BqgGbhrpQSYPQCeTwkSNWwRW1fAYEkf4lRbH/0/ieQ0CP4yva/QsYq4snVtyIgqyi7FB44trDdTNb52muvCa2e9es34OMf+zjCuiTSIdTuzWOPOvES96/ynMVOJEDrmh8yv2PHDlC9mcVXDC7CKPehtUk5En114prrW5ZbD/BXwIAFxfNgqDISuiwi6pZbO+vtObseoHRH2+obsHHT5rOr6DwdXQc156ljT7daTi7MuaRVk0fyLV4zwhifBd4ccbC6txt3r21BKhkSloNyxT7CkSFQWGmFoIXX3NOeRDZfwfhMFtGggTfeHsPQ+Dw29jbjpqvXiIzfF/ramPixNamiPNOHfD4gEpyKfEaui66uLhHqzRxRqVRq0VQKDAcvFAqYmZlBLBbDTTfdJEANLTVHrBxncVG02NC1dKQs+Hpk3YIvpmTh9676MFojKXzuZ3+OWTOH/7DubjRqIRSEJci3KNEixdxYr776Kqanp/HYY48JonSxWESxyKzbJnRVFmkMfMi94CSLfOX4Hv1zBYcKqiH0Mbb/4mVxLhKZicqoSo1cP7obaW2qP5YW6c5lv4q8rXFJwiuaisdVT9C7L/xrybLvphXdQApyFi0dH3zwU+94IVouF1Z/elzEkeBcRIJlQJfBDNf9YznsOJhG0dLw0B2XQwnH0BZS8PE1siDdMudSobi0N/yLeFlLPjWv37JdhEM6Nidb8a0fvo7vPb1LHP/TVw4iGNTw/m09KF0Mi40noytp49DsQZS1S4QL0HNdYX1pa2vDgQMHhJWBlgaCARbqzVCNmBm/DcMQisS9vb3CtVIqUa3o4hS6pNJmAZ/cdCdaQw347E//K/5g7/fxuQ33YnU4BVP2hKuJLie2+/rrrxcWJbaW4IwlEAoLHk3RMqFYzBclQ9NUERFVuyoCGFGqX3wrDV1jEizZgBJLQDYi2PXSS7Bt64iVxvEklOcH0RMvgGJ7y1SEunZ19c9FeoDOV/4K/l7TMKfK+CRjQE8Btheppr5qmfcANa/irZdh2+VXL9uW1kHNBR4a8eZKE7/nQpU8pPMWXt+fQf+kJSKX1vasxnUb2hEMh31ehuegQuG8d3FhiC/dKceDl9n5IijydjEKDSGyoqE7nkf/XD/U5nWCOEzXDCd+WmneeustkSOKlhkCm8nJSQFq1q9fj02bNgmQc37ViJfeM7TmzZVzuLP7SvzDA1/GEz/9Er5w8J/w2523Yu7NPpSsCh5++OEjIIXutmMsgFWlZYZ4Mxknyc0V24QquSLGyydO021KAjU5RRQAZBqGMBBJIhiKCp7Oyy+/hHR6/giPhsTg3MwIOkIzCBp1YvDSR3T57Mlnmu55+I6uYVyV8XnYaK1GOy2fVtZbcrY9IEuMPDVwzwNPHHF5n22d5+P4Oqg5H726SJ1MVcDIJRI6swVLJEtUgjFMTJvIIYA7b+lAb2cShqaIyCZyad5LhdFcD952CSZncugfmcPW9W24+Zo1YBTXhS7kldRKOGSgw5rEyGwIyaYuYbHhdoIafvb19QmRvnQ6LVxTTKsQjUaFm4kTPJNink45BkiczoFL3LfgVnBt12b8/b1fxJ1fexJ/Nvtj/Hr0Ctxx3Z0ChBGckY0j/klkdR37us2eIYhTNT/9hW2ZcA0+RrivX0QsG8nGYQmaERAWHZLEdu54HYOHD4v+4XUKYnB6Fil1FPGwVo90WuIYLrfdgp6HVxUFP1c1POrZuFryQIG9enl39QDVzL3YGlxxzU3L+sLqoOY8Dg/f9glkVFXCbLqM7QMZ7OovoKkphQ/evhGmbGDTBhmXXSIL7oht2bCshVJ257Fxy6xquqESsQD+90/fikLJFCRi1/Fguz735myby8mYxF2BV0heZXg3cz9Zfig06zd0/hxIZHbBSK2KaYnt8YiGRuswZmZ1jI5NoJDPCdBCrsn4+Dja29tx8803Cw7N008/fcQddSZtrkVLncmxC49ZCMwWrud38np+/tJ2fLj9ctz8wE0IOEUUyyUUSlQSeWc5WV3cRjAj+pO6M6oqwFGlXBaEY69YgmlWsGvXLkxNTQkw6AMaBflCASFrAE0NCshjqpeV1wNMLTYiS/iurmEbHDwquUKPZuVdSb3FJ+sB6kuZrorbH/g0DP1opOfJjrlY2+qg5hz3PCdNWmXI4mXG4UMjWWzfl8F0XkaqsRHXvX8T1nY3+kmHqCvCCfS9iWOO6Xn2G/uCbqhIUBffOfktNtXVDCk1riz30TRFHCsmYAFaIJJrmtXQa2YcKBXKwgomwp8dF9l8GZ2tSSTiETExv7ZnRGQZn5zNI5MrIxGPYs2qFjz4gW24tDOIwVkFo2NM2NiDZDIhLDXk0bS0tAgOCvk0y7GwjXSZEcyQA8QIrA0bNmDbpZdB9mQMjB9E//BuAUIYhbSUshDosH6OSTaTwdjYmPgjr4h5s8g/Ymg43XANVEwWFhpZKAZL+X50NFLNp/4YWkqfL7d9OGoM7v+mriMmSfgtyX+QvbdszMttVM5Pe2TJhW104X033HF+TnAOa60/Tc5hZ7Iq03GFnoyqh4BgHDmpiK7edjy4qRWpREiEaJuUgD8bRbxz3OblUB0nReHyICAUSKbq+PA8BAOaULNln9GCQhcJo6e4zMmVmcEPHJ4XETS0vOSKFcylS9i4pg1Xbe0VloO9h8bx9Iv7hTptLBoWQCYaCWNTqhftHc1i/VatDRsvcYXom65pCAYNREIBYeGhNWJd2EaqdRWkcJew8lBxmIUWNroLdYMBrcunsG/C4SCymTT+7tvfxhVXXIlHHnkEtmWJPikxtJx5s5p7YehBHBh8E65tIqIFUXEtWMcI//mWLnJqqCxMAEy33FcAACAASURBVGqJMfAwl87ixRdfFGCG5GESjlPNbdCMEObSeUjMuaUHRXgvJzxmfjDn+9EbLwKSJuQLlk+v1VuylB7gT5Q8mn/QNUwrCj4PCxTLzx+ju7SUmur7LPcekCQPnqThujs/jnDIl2BYzm2uZ+k+R6ND0uhTTz2F//WXf4abrmjFTddsFFmFdU0WmZaZ64aE2Pda4cRKNw+tV4L0y9xYliPcbQQF1CzhJGlatrCikEPDvkrGgmIbj3997zAGx+arUTEyTNtDQzKKX7rragQDBuYyJTz1/FtCBM8wdETCQcSjEazrbcOqrmYw+SPrpGsvHAqACT/p5mF7GHXGBJbC2qPS4kASN9WQq4rBrp/+gOMmTLC2g/lSQKg5L9fwDlq4AoYuwOHT//YqXnt9F6695nJ85CMfQTKRhHWcaZDXrioaSsUsfnbgBTw1ugv3tGxBixFB0bH80GtFQSabx9T0DAYHh1HKz6K3PQKzXEQ2mxdaPOFwSFiE2IcCdBIUCXOaQKn+rc8EnLaFVCCHSFCtp0BYoQ8EMsW2KzL+UdfxYTj4sOTWeTQraCxPJ0s3UyJUtFb8p68+JV4Gl/tl1kHNWY7Qj370I3z/+98X1oP3X3cjZg+/hN6GshBF4+Tybik1S0pNBZfXRZcPgQFBS23asm0HJZJ7q5L4juuJMPTZTBGZXElYWrrbkljV0QgjEMTzr/Vh+84+pBrj0HUDmXxZKMl+6tFb0dacAA1aP989hOn5PBLRMJqbEmhMxhAKGojHfCViti1gMG/30cK+J1CqcZRq4OoIsBQ5m47uv9Rvfj9wXJfp2HoEKMDA0AS+/p2foqmtF5/5tU9h6yWbUcjnBaBZ2E9Hr1tCLBjGvswoHnjqS4iawO/23IzV0Qbs6evDqz9/DZXCHGQ7h3jIQ1NcF6q/FPeTCFgVRUQ+Le2eJw9HroduH+38FfWNDkqyr/4oYGCb7OE/wRFJbetup5UzjEsFNXxWKKqMzbf8Fj78yX+3Ii6wDmpOc5hIDCU/gDwKanjs3LlTvMlu2bJFaGx876++gIg7Bkk5vaiX02zGWe/OyVk4fOjtoTVFkgTgqLnFSJpVFD/PFKdvWlfKpiWsFdyX4GZoPI3Z+QIy+ZLQm2EOp662FK6/aoOIjhkcncMzL+4Tb++Ww2SPEJaSm9+3BVvWdQKyitHJNGbmsmhqjIu3AEOrnpfRNFXgwfxQVLGscWHofuL5aQ2oF78HOFaGTmtLCZFkC/rHS6Ck0d133CL0ZZgJe7HCsWeaAkmWMT2bxsTwJP7q6e/jW/kXEF7Vgc/IQSRGRzCeyaAlFRbgkUCWY03AWi/vzR7gyJcDKlbLHphydnmyyd6bY7OUq14qqNEUIO9E8Xv/11NoaVle2bhPdJ11Ts2JembBekrdP/vss3juueeETP7jjz+O+++/X+xx6aWXismX4mqWXRT5l0SmxQXHX+ivBACcrFj4wQmPAIBh0yx0BfEfeSAU9KPLp1CqoCEeRjQSFNaXnftGBWm2VLZRqtiwbE+4dR7/4PVoSMZRtly8uOcNmFYYyaZWhIIBBAwDXR0ppNrbxVv45oZVWLdxq5hsdV094k5iO2hF4U4EQb1dzaLfCFpo3CKwWvjGXyzV3wHFwC3ynwAloQDm5tP452dewr33fwiprs1o7dWEBY1ZtGsGQ7rcyHkhabhiMUeUDMcq4x//6Sd4+eVXMDfRB7switUx4EsbGvE/rBz+//bOBLyq8szj/7PdNffeLCSBbEJk34IIuIBVVOoGCi5Vq9VWWq3YTqczLtXOU0foOJ3aGWutC22djgtaN0YHRcCySBFQFqEBJEAIAmHNTkjues4873dzIQlLEnOTe8+573mekOTec77v/X7fIed/3+/93vfpYB3uSJNxQVoGjulUtgNC/J7GFH4pRQiQls21y8hVDAQpHxHH0Vhy5ulvC4UIjLhwumkEDU0Ei5qz3I70cH3hhRewbNkykUztmmuuwfDhw0XuEUq01vqIiYjWr3Xn5xOeFFEcMfqJmB70JzworRonO8WSD71mAIdqj7UksjNAQckHq46hT4YHJcOKhKDZc6AOS1eX4WjdcRHEmZ2VLoTK5MJC5J/TT8T+FAYzkNkviDSXU4gi8gL4vG5kpHuEYKKtnDO/XQBZaYmVaYlBIY9OsGUXEH0aoGUhspt2IQUCp+acofiOFN3F3moGu/4jCRWn0yaW3BYtXYMlq0ox4cJL0K9okODt9zcLMaOqClwup6itVFffiN3l+7BhYymGFTmR7WzE4b1bsW3ZCvTVdFw80oOs9FxQMLAc0vFERMczmoZ5hoT6UAiT9TD85KXrurl8hUUI0C7CdFWCT5PQ1OKoO/1ypkUGnMLDkBBGQM7EldPuMhUFFjXtpmv16tViK2pOTo4oRkhFCKdMmSKWm2jZibbFft2U9yRUhI+Eig3KFHgqCRc+xaHQg5+CZkm0kAeFxAF9py/yrNCnbIpdKdt9CFW1VIdHR12DH9V1TfB6XLjl2gliGaGxOYKPFq0UxSDzcrPQJ9MHm8eD7Px+6Nt/IPSIDmdWCAXFI0UNH1ruoV0+FKNC3hyyhZL4njdqkOjPaFlioOUeupbsiS06+CNn34tOY6IvPuJPgCrlbt6yA+8tWgtfViEef3w2xpaMRLOfyjHQjjADqmZDTXUNPlz8CTZt+gLVB3eh9vBu9POFYR/qQ10aCRQZl4zJFS49KjQaCBvkihFzTPscHkEYf5RkfKDZUA8JU0NhUEqZs898/MfLLSaOAP0Ppjga2u1E8VN97PIJ71/irOKee5oAxcv1H3GFKN7b033Fs30WNYBIDLZkyRIRH0N5PB544AEhbMj7UlxcLIKAKWNs6yPqmjv5wKZASfqES54Jl6qJ+BpaThEeFPHHgJaEZPgDQbHcQwUpmwPkCXGgX3a6iMspqziMzzZXQDcoZkUScSqUN+Rb0yYiPz/64Nm2z0BDWEGGz4NB+S6c53YiK8OD3MI8EReRZhh47B8HnMjbEhNDJFaiy0+yiGvxpjnFgysmPPz+tjWlTudVaT1+/rn3CdAyIgncYCAIzdMH2/ftwLe+fQ9uu/kGcY9W1zVgV/le1NbWYGC+A8G6Cmxa/yk+XrIc/XMdGNnfjdzzs4V4puUnWkpSJCAQovv45L1MI6NP3+RXoz8Qs6AjSwrjL5qGOknCjVT7iTyIvY+Ae0wAAboHSCovVVVcpQF2SsTW9nZJgFXcZU8SoA9NAbgxeaq5vDTEJKUDhUmozJkzB5WVlbjiiiswfvx4oUopEJWyxZ4ImrXbRe4NEggkAuh18trQF/1MAqehoQGVlQfx3uvPAM2HAFlDhi8N40oGwW7XcOBwPeYv3gDKjSLJChqbgkK0XHlJCSaNHy7O37P/CHbsPgBaDuqT5RVLP2L5wGmP5koRW3WjQbMxMULfycNC2W9jR2wpjN7jw/wEaD5pK3pVdS2OVDfigklTYPPkwudLx9GjVfhk5WqUlW1Dxc4tqDu8GwOyI7h8bDZCgeNiuzwFAlNQLwVrU5bmrt4V9CmdvDaLIOFFqJgSCOGbtMuN1x3Mf3N1MAKaYqcBvGpTsUlT8STCGAx64PFhZgIdBQprigHPOZPx4Ow/tNlVaoYxp5Soqa6uxooVKzBu3Dh4vV7U1NSI5STyxmiaJnYz1dbWgsQOJRCjhwF5YMrKyrB+/XqxHEXChg7a+XT33XeLuj+BQADz5r0uxNFXu0qhSiHkZGdgcHEhxpUMFh97A4EQqmrqhYclze0QS08Uj0JbjCmHCvlzKZjWYdPEEg8JFVryiYmWmEChB1z7Zwk9pGLvk22dOYdu6vZH63ZiS2XtzyGbYkdn+unMOR3bEp8xf31baB6io+5MG/E8hwQx5fFZs2Eb3lu8DiPHXIQfzrwDCFShsWon3p3/f/jss89Rcq4LeVkOFPX1QlEVBIK6yNsTm6vufqe7heKo9gBoCOiQw0a05ER3G+brk5qAywBWqjLet9lwtxTBDOiI1m1ParPZuA4InE3UUD6uMGy45cd/xLgJF3XQUvK9bXlRQwKF4mQol8yWLVtEoO+sWbOEsKHp2LFjB1566SXhmaE09+R5oe8zZ87EpEmTxIxRPZ9NmzbB5/MJMZSeno6srCyUlJQI8UOeHRI2kBRs/Nt8uKV6GJIS9aCEIsKzTyKB9FAkHN2OHL0VaI2aEr5FhRJFmlMF5PaHoqjRbUwkXvRTsxHTQ1RW6PN0VKjokXYVlmN1j2Ip8IW3ic5p2xO1cTZbqHW5U7acXNXsjC2R08TmdGiLSOqndIJLL9nSmr8egdEuY3R0jjqyRRFLiLF7g0pt7KEt1m8sxso1m1EyYiAK+tgxYZCK4YUaGutrRK0lyhpMu9tpmzV99eRhpwzKAA4GdNSHDbF81ZP9cduJI0Ai9itJwu/tdkyQdDwiRcSSJC87Jm5O4tXz2USNpuiw5V6AR//9NSi0Pm2y4+RfWZMZ3hlz9+/fL+JjKJcMBfcWFBRg+/btePXVV4UgIa8LeWGWLl0qauKQd4bq4pBgocJ8tLxEHpCqqipRjI+8OCRgwuGw2AFFdW0ooJh+f/rpp7F3717s310Kh9wMcr4U5nox9RvF0BQZB6uP4/0VO4Vnhh5wdFA22/OG5uLSsQXi4Vy68yiWrdsLjcqhtnhfSHhcPbEYAwt8Ypv04jV7ULanGjZKIEBxDTplj1UxY/IgZHgdCIQimL9sB6rrmkVuFzonFI5gQH4Grpk4AKoiofJII95fsUvEUbS2ZcLIPFw8up+wZVPZEaxYvw+UEZmOqCdIwrWTitE/zyuS4i1aXYGde2tO2ELeJY/bjumTB8HrtoHihsiWmgb/CVtozIOKMnHVxf1FfMjeQw1YsLJcyLGTtui4uCQPE0b0FV6nDdsPY+UGsiU6ZrKFzp36jYEozE1DJGJg4acV2L2/9sQ5VE4h3ePA9MsGIc2piW3p7y7bgbpjbW0ZXtwHV044RwRuV1Q2YOGqcuGBaG3LpecX4rwh2YLLum2H8OkX+0/0Q7ZQrMv1lw5C3ywqg6Fj4ard+OpgPTTKgkciIKIjy+cUXBw2BU3+MOYv3YGG44FoLqCWe2H0oBxcNq5Q9F++vx4frNyFA5UHkO0J46c3FaIwW0emJwxNNdDUFIJqd4v2j/t77zFDyw509/Z1yFCDOqqDhvDg0EgDlHBRWMT/mJ0APRjIIzPPZkO2bOB+REQMVe/daWYnaE77ZclARHLhsuvuMaWgIeqW9tTEYmMoLwc9pKIPZghB0vqWI/HS/rDZ2ibP6+icWDHDOT++CoMyj+J4U3QXkcserQxNn6CbA7QkcFL5kmCh57SDzhEPNgP+UFu3PtnstMnQVLIfaA5GAzxbNSNMd9mjpQhos1KTX2/zcKHrSCc529hixBw74no6h4pU221RWyh4lL7a9GMADpt0VltoHM72ttCTrmXYwhYFYkzUNuW/8VPU4UksYpwd20JiToamtHAJ6Ai3xktNSkCMP/XbFIjmwYn11VlbqKQTiTvJgNgddAoXROeIBGOsH/KctGYnbCG29OA/gy3iXmg5h3YvERe3UxNilYQbxcSQQKLrk+EgN/XxkI6lYQnNkoSLSPBzAHEyTE23bKD/inbDwCs2G0o1RcTRDIfBdZ26RTW5Lj6Tp0aVdRje4fjF0++d+ECbXJZ3bI2lPTUUD+PxeDqk0F7AnO6Cjs6hmBw6fD43MrxNsGlhISxiafmpWrvD0erJ3dIJPaBicSoOFXC5Tj0nGlsTfe57NKnNwzJmayy7K31i9nlPE4PSqp8z2RLrh9p0qpT9t+u20PM2NubO2GJXKd/Kmfs5qy1Ul6lFL52OS2tbqB2f/excOmWLdgYurWzx2k7TTysunbFF3AtOKicAHGtKzg3UJKCzVRkBRcZ7UFEdCvGWb5pckx8uw8ByVUWpquC7iGAkDFHX6dT/pSYfKJvfhgD9tZEUJyZdc7dpBQ0NyNKips2M9dIvRkv6+JjIiHVLD6f2r8Xei30ngRPp4GO4EEDU2FmOmKg40ylJZUsnxtxrXOJlS0tunzPxp9c7nKNO2HK29nvrPVqioGKGdiOMN2wa6mQJtwajW75P9X/2llXcz9clQP7pnbKMBZqGiZKOGzgw+OuiNN115PX2q9mYeNm1prO9tcEsalrT4J+ZABPoEgESyORH+rakIwNhPK+qaICEu4JBkI+Ut/52CWdCT6boORKir2gacmTg3pZClRxHk9Bp6ZXOxbK4rOKiKd8R5XB6pdMe6iQaBdpDjXOzTIAJWJ8APfSOAbgaOh5DCAcUGc/bbTgCSeQ4sT4Ba4yQ5pG+bpUieAhhpLEotcbEdmIUiqTDL2Xh0ik3duLs5D6FRU1yzw9bxwRMQYA8NiRsLoSBX0phkU7/OYcNOxUJ7g6WS00xwBQwMlbX6XoV6A9DZBHmOBrrTzzNsSxrGD1xBjIyfKYfMIsa008hD4AJJA8BEjZDYOBJKYw8CZhrt2OdInPwXvJM0WktoTAwlwL0scmiUCUtQ7GgOS0qy71IKbaORzy48ro7LTE2FjWWmEYeBBNIHgKNALIAPC6FMUYy8KZNQz3vSkieCWplCQkXh2GIek45Nhm0TZ8da60ApcCPVLhy2IRp6Ns3xxKj5UBhS0wjD4IJJA8BelBSAUSqF/UgwtgpASoVQdQhHprJY2lqW0KfaEnArFEUjKNUBYrEhSpT7JaQoaNZd+Hy6+6wzMjZU2OZqeSBMIHkIUDChpYwKFdRiQwU2WXYqUwIuwGSZpKchoFVioL5dhvqaYmQ5yZp5qa3DKFdTwXDJmNAcXFvddnj/bCnJs6IDcmIFquku4UPJsAExLZuhyqhUJFw0K+jOWKAHqhhScLJ2vIMqjcJOGHgS0XGIpuGy2UdE8ROJwn8Kbc3ZyFxfVFGYVUx4NedmHLDPYkzpAd6ZlETZ6jNx5sgZbVNkR/nLrg5JmA6AuQEUGUJhU4ZlSEDyyLAuWED/cJhNEZCODUHs+mGaAqDKQe3TZJQo9kxT1NwjmxgphShXLInsnObYiBsZPcISIaovZdTfBGGDhvRvbaS7GpL135KBOvy7RthkwIdZg9OhG3cJxNINAFajqqPBHHt0ufQULcfD+VdiDF9+qMh5I8WxUq0gRbvX5FoJ5qE2TuXokI18P6Uf8Jgp0csFVp86Dy8dgSoHqIzsxg5Obnt3jH3ryxqzD1/bD0TMCWBPXUHcfv8J7CtuhyPDp2Kb+aPREOwOVoHjVdue2xOfZoTf9yxEnMrluONqb/AbaOn9Fhf3DATSAQBFjWJoM59MgEmgMZAE+549xdYWLEWswZchtsGXICmcBARgxPzx/v2oOU/r+bA6sO78OCWt3F/yQw8P+2heHfD7TGBhBNgUZPwKWADmEDqEjAMAz/84Cn8YePbuKNwImYNuwKBSAhBPcLJ3+J4W9hkFVX+Y7h/3SsozCjEmu/PhV2l8pV8MAFrEeBAYWvNJ4+GCZiKAK3rz532MPLSMjFn7cuoCjTgwZHXwaloaBYBxKYaTlIaS0HYtNvlv3b9Fcf0CN66eTYLmqScKTYqHgTYUxMPitwGE2AC3Sbw8qaFuG/RrzHalYtHRkxFht2NsB7pdrsp3wCVQHA6sKK+EuMHjMVVA2kDNx9MwJoEWNRYc155VEzAlAQW7/oMN731KK4+ZxR+0n8ymiPhlry3phxOwo02DMCd5oTL7sPYkZck3B42gAn0NAEWNT1NmNtnAkygSwR21VSi8sgeeCIB1NbVIhzWwbksu4TwxMmqpsLlcGHMsEvgcLhOvM4/MAGrEmBRY9WZ5XExAZMTOHhkL3ZUbIaBCAL+ICj+ho/OE3CpNkiahsHFY5Cdldf5C/lMJmBiApwV28STx6YzASsT6JdThFFDLoBNscHrdiNNdYiAVyuPOV5j02QFu0O10LxZLGjiBZXbMQUBFjWmmCY2kgmkJoHM9ByMHjYRe5sbsOjwFgGBtidz7cXT3w/RfDROrD1Sjh989j8oDx47/Yn8KhOwKAEWNRadWB4WE7AKgTS3D3JGLuZs/xC/2fqR2BFFW75Z2LSdYeLhUjTsbazCf2z/COdnDMbUwRe3PYl/YwIWJ8CixuITzMNjAlYgcMvIy/GnKQ9jSeVmPLLpbTQE/UhT7VYYWtzGoEkywrqOJ7d+CF038MbNs+Gxc3Bw3ABzQ6YgwKLGFNPERjIBJjBz3PVYcOczKGs8ip9smIc9jdXwaA4G00LApdrxp50rsfnYfrx202yck9GX2TCBlCPAoiblppwHzATMS+C6IROx8rsvIKyq+If1r+KL6q/gsznNO6A4WB6Lo/nrgW14/dA6/OyCu3D9MM5JEwe03IQJCfCWbhNOGpvMBFKdwL66w7jx7cfw5dFd+NmQazElbwSOhf3RKt8pBEfE0ag2VB6vxb3rXsZ5fYdi+feegyzx59UUug14qK0I8J3fCgb/yASYgDkIFKbn4pO7n8NVgyfi8dJ3MG/3GqiSAqpzlEqHKskIRsIijkaDitdvns2CJpVuAB7rKQS4oOUpSPgFJsAEzEDAZXPgzRlz8IDNgxe/XIxzs/phrKcQzZGgGczvto0k3+yyit+WfYzS5oNYePNTyPdmd7tdboAJmJkALz+ZefbYdibABASBpeXrINfXwq3oqK1vSA2PjQE47TYsOLQdA/KH4P7x0/luYAIpT4BFTcrfAgyACViHwLZdG9AcqENVdbXlhY2qKnA63bioZAogcySBde5iHkl3CLCo6Q49vpYJMIGkI7C3cgeqGirRXH8MkYgOfySUdDZ21yCqg+Xz+TCwqASUdZkPJsAEogRY3vOdwASYgKUIFOUPRn72QKyqKsfW+gMil42VwocpONjn9SA7o5AFjaXuXB5MPAiwqIkHRW6DCTCBpCKQ26cQHx/djYe2vo3lB7bDozktUQzTJivwyxEEdQ0DCocmFXM2hgkkAwEWNckwC2wDE2ACcSfwl1vnYHLB+fj5tvl4s+IzpGkOKCbN3xLLR7O3sQb3rn8Fy+oq4s6LG2QCViDAosYKs8hjYAJM4BQCfVzpeP/WX+PeMdPxuz3L8ezWJaAK35qsmK4YpvDQREJ4cusHCAYN3DnmmlPGyy8wASYAcJ4avguYABOwLAFZljF32iPI92Tj8U9exNFAIx4bPQ1U5bs5EjJFqj5KKOhQbPh16Yco81dh2e3PoDgjz7JzxgNjAt0hwJ6a7tDja5kAEzAFgV9cdg9euPYx/O1YBR7d+BYaQn64VZspPDZemwMf7t+E945uxr9N/AEmF59vCuZsJBNIBAHe0p0I6twnE2ACCSHw0c41mPH6wyhKy8S/jroBea50BPVIQmzpqFOKoyHhVd5wBLM2vobLisbhwzv/s6PL+H0mkNIEWNSk9PTz4JlA6hHYcKAM173xIDKdDvyu5HYgokNPQp8Nxf6E9QgeWDcPTTKw+b6XkeXypd6E8YiZQBcIsKjpAiw+lQkwAWsQqKg7hE2VW9HXH0YEIRxvbAIltEuWgyxxa3b8qnQhFhzdipV3PItL+o9JFvPYDiaQtAQ4UDhpp4YNYwJMoKcIDEjvC/pqam7El+UboMgyGhoak0bYUGDwO1+tx4LarXjq0vtZ0PTUjcDtWo4Ae2osN6U8ICbABLpCIBQKYHv5RgRCjfA3NCGghxE29ITujEpzOPFy+Vpo3kz8/rp/6spw+FwmkNIEWNSk9PTz4JkAEyAChqFjw461WLRjNcZ6CkSivkRt+ZZlCS63G+cNngin28sTxASYQBcI8JbuLsDiU5kAE7AmAUmSkZZVgDlbPsQTpe+jIdickC3fhmHA4/WiIGcgCxpr3mo8qh4mwKKmhwFz80yACZiDwNA+RXhnxhxsrPoKP93wBg421cOrOXrNeBkS0n1euB0ZKMof1Gv9ckdMwEoEWNRYaTZ5LEyACXSLwLShk7By5lw0yQZ+vP5V/L1mH7yas1ttdnQx5aNRZQVQJEBSMaS4pKNL+H0mwATOQIBFzRnA8MtMgAmkJoGLikZh1ffmol9GHh76+9v45NB2+DQnqFxBTxx2WUUgEsLPSufjtb1fQFNtPdENt8kEUoIAi5qUmGYeJBNgAl0hMCAjD8u+8ywuLhqLfyl9V2yvpqWoeFf5liUJVKzymS8/xqbaStw86squmMnnMgEm0I4Ai5p2QPhXJsAEmAARyHB5sfD2p3DX6Gn4TfkSPF+2XPhq4umx8WgOvPPVBiw+UorfTn4Al/Y/j+EzASbQDQKcfK8b8PhSJsAErE2Aqny/NP0xFHj7YPbnr6BveiZuyBmFxnCgWwOnOJo0zY7NNfvw7O5luG3o1fjRhbd0q02+mAkwAYDz1PBdwASYABPoBIEFZavgDIeRI0s4XHUEBimTr3nYZBVN4QBmrX8NqubEFz98GR6762u2xpcxASYQI8CemhgJ/s4EmAATOAuBaUMmiXePVB9AMBJGY+MxBALBLpdWoDgaTZbx9LYl2N9Ui89n/oYFzVm481tMoCsEOKamK7T4XCbABFKeQE5WHs4tGA1NsyM9LQ1OpWu7ldI0B96sWIe/1nyJ5655CGPzh6Y8UwbABOJFgEVNvEhyO0yACaQMgYz0bJQMm4hdjbX4on6fKKtAyfM6OhyKhrVHyzF3/yrcOeRq3Dd+ekeX8PtMgAl0gQCLmi7A4lOZABNgAjECaS4vtgYb8PDWd/BuxTq4NXuHW75VRcG2hoOYkDsCL97wcKwp/s4EmECcCHCgcJxAcjNMgAmkHoHjwWY8+PHv8OLG/8WdeRfivmGXI6SHEdQjp/XbZGamIzuzGOfknZt6sHjETKAXCLCo6QXI3AUTYALWJjB7+X/jl5+/jCmegfjnUdeKsgetq3xToUpvugdeZw5GDD7f2jB4dEwggQRY1CQQPnfNBJiAdQj8+YuFuO+DX6LEW4TZJTPgsTlwPBwAxdo4nA44I20O0gAAAMlJREFUbG6MHfkNKApvOrXOrPNIko0Ai5pkmxG2hwkwAdMS+KDsU9zy1s9R5PZh9qgb0T8tC34jBLvThRGDL4TH7TPt2NhwJmAGAixqzDBLbCMTYAKmIbBu/5e4/i8PAZEQnhg5HR/XliHLmY0Xb/q5acbAhjIBsxLg3U9mnTm2mwkwgaQkML5gGNZ+/08ozCrEfev+LIphju8/OiltZaOYgNUIsKfGajPK42ECTCApCDQF/fjBgidRmJaDX131o6SwiY1gAlYn8P8tudgP/dlLog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191264"/>
            <a:ext cx="5751880" cy="954107"/>
          </a:xfrm>
          <a:prstGeom prst="rect">
            <a:avLst/>
          </a:prstGeom>
          <a:ln w="19050">
            <a:solidFill>
              <a:srgbClr val="D60000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tabLst>
                <a:tab pos="539750" algn="l"/>
              </a:tabLst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Основные свойства бентонитового буфера: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Гидроизоляция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Высокая сорбция радионуклидов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Низкие скорости миграции загрязняющих компонентов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76129D-CE6A-460E-B249-9EC62396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620688"/>
            <a:ext cx="4499595" cy="622250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D2E230-2848-42A5-B781-EBDA9811BBAB}"/>
              </a:ext>
            </a:extLst>
          </p:cNvPr>
          <p:cNvSpPr/>
          <p:nvPr/>
        </p:nvSpPr>
        <p:spPr>
          <a:xfrm>
            <a:off x="10398878" y="6596974"/>
            <a:ext cx="16674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solidFill>
                  <a:schemeClr val="bg1">
                    <a:lumMod val="65000"/>
                  </a:schemeClr>
                </a:solidFill>
                <a:latin typeface="ArialMT"/>
              </a:rPr>
              <a:t>Fig. 6.6-2 from NTB 02-05</a:t>
            </a:r>
            <a:endParaRPr lang="ru-RU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95D699-32CE-4686-B2F7-9B335DC57C7A}"/>
              </a:ext>
            </a:extLst>
          </p:cNvPr>
          <p:cNvSpPr/>
          <p:nvPr/>
        </p:nvSpPr>
        <p:spPr>
          <a:xfrm>
            <a:off x="335360" y="2206753"/>
            <a:ext cx="5751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Важнейшим лимитирующим фактором переноса радионуклидов через буфер в растворенной форме является сорбция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BF1A60-6B41-4FB7-9D02-5664BF0BA84E}"/>
              </a:ext>
            </a:extLst>
          </p:cNvPr>
          <p:cNvSpPr/>
          <p:nvPr/>
        </p:nvSpPr>
        <p:spPr>
          <a:xfrm>
            <a:off x="335359" y="2718992"/>
            <a:ext cx="57518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мл/г: </a:t>
            </a:r>
            <a:r>
              <a:rPr lang="ru-RU" sz="105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5000, </a:t>
            </a:r>
            <a:r>
              <a:rPr lang="pl-PL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– 5000, Np – 5000, Sr- 430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pl-PL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U-300</a:t>
            </a:r>
            <a:r>
              <a:rPr lang="ru-RU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l-PL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 – 100, Cs – 10</a:t>
            </a:r>
            <a:endParaRPr lang="ru-RU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5F79A3-3815-429D-92B4-304CF263BB84}"/>
              </a:ext>
            </a:extLst>
          </p:cNvPr>
          <p:cNvSpPr/>
          <p:nvPr/>
        </p:nvSpPr>
        <p:spPr>
          <a:xfrm>
            <a:off x="335359" y="3285173"/>
            <a:ext cx="575187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Основным механизмом массопереноса через уплотненный бентонит является диффузия. Буфер должен препятствовать диффузии радионуклидов в окружающую среду в течение 1000-10000 и более лет. Эксперименты показывают, что </a:t>
            </a:r>
            <a:r>
              <a:rPr lang="ru-RU" sz="10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238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Pu преодолеет бентонитовый буфер мощностью в 15 см через 1000 лет, мощностью в 30-50 см –  уже через 10000 лет. Чтобы преодолеть барьер в 1 м радионуклидам </a:t>
            </a:r>
            <a:r>
              <a:rPr lang="ru-RU" sz="10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229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Th,</a:t>
            </a:r>
            <a:b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241, 243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Am и </a:t>
            </a:r>
            <a:r>
              <a:rPr lang="ru-RU" sz="10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239, 240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Pu потребуется время, достигающее 30 периодов полураспада указанных радиоизотопов.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6706442-B697-4D88-89B4-6B2C316113F5}"/>
              </a:ext>
            </a:extLst>
          </p:cNvPr>
          <p:cNvSpPr/>
          <p:nvPr/>
        </p:nvSpPr>
        <p:spPr>
          <a:xfrm>
            <a:off x="335359" y="4879200"/>
            <a:ext cx="5751881" cy="181139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 от формы отходов, </a:t>
            </a:r>
            <a:r>
              <a:rPr lang="ru-RU" sz="1400" dirty="0" err="1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бентонитовый</a:t>
            </a: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буфер является </a:t>
            </a:r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практически непреодолимым препятствием </a:t>
            </a: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на пути миграции актинидов и других сорбируемых радионуклидов из хранилища РАО в геологическую среду, однако, </a:t>
            </a:r>
            <a:r>
              <a:rPr lang="ru-RU" sz="1400" i="1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мощность и плотность барьера являются основными параметрами, </a:t>
            </a:r>
            <a:r>
              <a:rPr lang="ru-RU" sz="1400" dirty="0"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которые обеспечивают стабильность барьера и должную безопасность ЯРОО.</a:t>
            </a:r>
          </a:p>
        </p:txBody>
      </p:sp>
      <p:grpSp>
        <p:nvGrpSpPr>
          <p:cNvPr id="13" name="Группа 10"/>
          <p:cNvGrpSpPr>
            <a:grpSpLocks/>
          </p:cNvGrpSpPr>
          <p:nvPr/>
        </p:nvGrpSpPr>
        <p:grpSpPr bwMode="auto">
          <a:xfrm>
            <a:off x="0" y="356615"/>
            <a:ext cx="4655840" cy="576263"/>
            <a:chOff x="0" y="357166"/>
            <a:chExt cx="2571753" cy="576263"/>
          </a:xfrm>
        </p:grpSpPr>
        <p:sp>
          <p:nvSpPr>
            <p:cNvPr id="14" name="Прямоугольник 13"/>
            <p:cNvSpPr/>
            <p:nvPr/>
          </p:nvSpPr>
          <p:spPr>
            <a:xfrm flipH="1">
              <a:off x="0" y="357166"/>
              <a:ext cx="2571753" cy="576263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aseline="-25000">
                <a:solidFill>
                  <a:srgbClr val="0070C0"/>
                </a:solidFill>
                <a:cs typeface="Arial" charset="0"/>
              </a:endParaRP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0" y="430191"/>
              <a:ext cx="2232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dirty="0">
                  <a:solidFill>
                    <a:srgbClr val="F2F2F2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СОРБЦИЯ</a:t>
              </a:r>
            </a:p>
          </p:txBody>
        </p:sp>
      </p:grpSp>
      <p:pic>
        <p:nvPicPr>
          <p:cNvPr id="18" name="Picture 13" descr="\\192.168.0.3\2. маркетинг\2.4. Дизайн\2.4.1. Логотипы\Логотип_ГК_Bentonit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88640"/>
            <a:ext cx="2497134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065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13265</TotalTime>
  <Words>1329</Words>
  <Application>Microsoft Office PowerPoint</Application>
  <PresentationFormat>Широкоэкранный</PresentationFormat>
  <Paragraphs>202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Georgia</vt:lpstr>
      <vt:lpstr>Tahoma</vt:lpstr>
      <vt:lpstr>Times New Roman</vt:lpstr>
      <vt:lpstr>Тема Office</vt:lpstr>
      <vt:lpstr>Природная бентонитовая глина для повышения уровня безопасности пунктов долговременного хранения, консервации и захоронении радиоактивных отходов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Бентонит в утилизации радиоактивных отходов и отработавшего ядерного топлива</dc:title>
  <dc:creator>Павел Сёмин</dc:creator>
  <cp:lastModifiedBy>Ильина</cp:lastModifiedBy>
  <cp:revision>344</cp:revision>
  <cp:lastPrinted>2018-11-22T06:51:06Z</cp:lastPrinted>
  <dcterms:created xsi:type="dcterms:W3CDTF">2017-09-28T10:02:04Z</dcterms:created>
  <dcterms:modified xsi:type="dcterms:W3CDTF">2018-12-02T18:23:50Z</dcterms:modified>
</cp:coreProperties>
</file>